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4">
  <p:sldMasterIdLst>
    <p:sldMasterId id="2147483651" r:id="rId1"/>
  </p:sldMasterIdLst>
  <p:notesMasterIdLst>
    <p:notesMasterId r:id="rId23"/>
  </p:notesMasterIdLst>
  <p:handoutMasterIdLst>
    <p:handoutMasterId r:id="rId24"/>
  </p:handoutMasterIdLst>
  <p:sldIdLst>
    <p:sldId id="256" r:id="rId2"/>
    <p:sldId id="276" r:id="rId3"/>
    <p:sldId id="257" r:id="rId4"/>
    <p:sldId id="258" r:id="rId5"/>
    <p:sldId id="259" r:id="rId6"/>
    <p:sldId id="261" r:id="rId7"/>
    <p:sldId id="260" r:id="rId8"/>
    <p:sldId id="262" r:id="rId9"/>
    <p:sldId id="263" r:id="rId10"/>
    <p:sldId id="264" r:id="rId11"/>
    <p:sldId id="268" r:id="rId12"/>
    <p:sldId id="269" r:id="rId13"/>
    <p:sldId id="270" r:id="rId14"/>
    <p:sldId id="266" r:id="rId15"/>
    <p:sldId id="265" r:id="rId16"/>
    <p:sldId id="271" r:id="rId17"/>
    <p:sldId id="272" r:id="rId18"/>
    <p:sldId id="267" r:id="rId19"/>
    <p:sldId id="273" r:id="rId20"/>
    <p:sldId id="274" r:id="rId21"/>
    <p:sldId id="275" r:id="rId22"/>
  </p:sldIdLst>
  <p:sldSz cx="9144000" cy="6858000" type="screen4x3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amarouche" initials="l" lastIdx="9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9" d="100"/>
          <a:sy n="59" d="100"/>
        </p:scale>
        <p:origin x="1428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3126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3D871F8-04F4-4FF3-B7B3-13D05CA9853C}" type="datetimeFigureOut">
              <a:rPr lang="fr-FR"/>
              <a:pPr>
                <a:defRPr/>
              </a:pPr>
              <a:t>26/09/2023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974EB24-94C9-44D0-B6E5-97548BAAEC9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E30B5A8-4FCE-49F8-915C-D8A7B62ABAEE}" type="datetimeFigureOut">
              <a:rPr lang="fr-FR"/>
              <a:pPr>
                <a:defRPr/>
              </a:pPr>
              <a:t>26/09/2023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9CF602B-A551-4C9A-96E1-512301FACB05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9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/>
          </a:p>
        </p:txBody>
      </p:sp>
      <p:sp>
        <p:nvSpPr>
          <p:cNvPr id="9220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9FDA78-78D0-40C7-8EC6-EA505FC27451}" type="slidenum">
              <a:rPr lang="fr-F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GRGS-2008-officiel-tran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388" y="77788"/>
            <a:ext cx="1079500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4"/>
          <p:cNvSpPr txBox="1">
            <a:spLocks noChangeArrowheads="1"/>
          </p:cNvSpPr>
          <p:nvPr userDrawn="1"/>
        </p:nvSpPr>
        <p:spPr bwMode="auto">
          <a:xfrm>
            <a:off x="146050" y="6597650"/>
            <a:ext cx="4786313" cy="2444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fr-FR" sz="1000" i="1">
                <a:solidFill>
                  <a:schemeClr val="bg1"/>
                </a:solidFill>
              </a:rPr>
              <a:t>Yverdon-les-Bains (CH), 3-7 septembre 2012</a:t>
            </a:r>
          </a:p>
        </p:txBody>
      </p:sp>
      <p:grpSp>
        <p:nvGrpSpPr>
          <p:cNvPr id="4" name="Group 5"/>
          <p:cNvGrpSpPr>
            <a:grpSpLocks/>
          </p:cNvGrpSpPr>
          <p:nvPr userDrawn="1"/>
        </p:nvGrpSpPr>
        <p:grpSpPr bwMode="auto">
          <a:xfrm>
            <a:off x="5003800" y="6632575"/>
            <a:ext cx="3740150" cy="180975"/>
            <a:chOff x="3152" y="4178"/>
            <a:chExt cx="2356" cy="114"/>
          </a:xfrm>
        </p:grpSpPr>
        <p:pic>
          <p:nvPicPr>
            <p:cNvPr id="5" name="Picture 8" descr="bdl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52" y="4179"/>
              <a:ext cx="268" cy="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9" descr="CNES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430" y="4179"/>
              <a:ext cx="365" cy="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10" descr="OCA_new"/>
            <p:cNvPicPr>
              <a:picLocks noChangeAspect="1" noChangeArrowheads="1"/>
            </p:cNvPicPr>
            <p:nvPr userDrawn="1"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405" y="4179"/>
              <a:ext cx="399" cy="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11" descr="OMP_bleu"/>
            <p:cNvPicPr>
              <a:picLocks noChangeAspect="1" noChangeArrowheads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935" y="4179"/>
              <a:ext cx="113" cy="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2" descr="CNAM_new"/>
            <p:cNvPicPr>
              <a:picLocks noChangeAspect="1" noChangeArrowheads="1"/>
            </p:cNvPicPr>
            <p:nvPr userDrawn="1"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197" y="4199"/>
              <a:ext cx="311" cy="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13" descr="INSU_CNRS"/>
            <p:cNvPicPr>
              <a:picLocks noChangeAspect="1" noChangeArrowheads="1"/>
            </p:cNvPicPr>
            <p:nvPr userDrawn="1"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138" y="4179"/>
              <a:ext cx="256" cy="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5" descr="SHOM"/>
            <p:cNvPicPr>
              <a:picLocks noChangeAspect="1" noChangeArrowheads="1"/>
            </p:cNvPicPr>
            <p:nvPr userDrawn="1"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814" y="4179"/>
              <a:ext cx="113" cy="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16" descr="ObsPM_blanc"/>
            <p:cNvPicPr>
              <a:picLocks noChangeAspect="1" noChangeArrowheads="1"/>
            </p:cNvPicPr>
            <p:nvPr userDrawn="1"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3927" y="4178"/>
              <a:ext cx="202" cy="1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17" descr="UPF_noir"/>
            <p:cNvPicPr>
              <a:picLocks noChangeAspect="1" noChangeArrowheads="1"/>
            </p:cNvPicPr>
            <p:nvPr userDrawn="1"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058" y="4180"/>
              <a:ext cx="129" cy="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5" descr="ign_new2"/>
            <p:cNvPicPr>
              <a:picLocks noChangeAspect="1" noChangeArrowheads="1"/>
            </p:cNvPicPr>
            <p:nvPr userDrawn="1"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3804" y="4178"/>
              <a:ext cx="114" cy="1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spd="slow"/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0" descr="GRGS-2008-officiel-tran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388" y="6632575"/>
            <a:ext cx="255587" cy="1809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5" name="Text Box 41"/>
          <p:cNvSpPr txBox="1">
            <a:spLocks noChangeArrowheads="1"/>
          </p:cNvSpPr>
          <p:nvPr userDrawn="1"/>
        </p:nvSpPr>
        <p:spPr bwMode="auto">
          <a:xfrm>
            <a:off x="468313" y="6597650"/>
            <a:ext cx="3994150" cy="2444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fr-FR" sz="1000" i="1" dirty="0"/>
              <a:t>Ecole d’Eté 2014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9D2FD0-CD80-427A-88DD-C087477F796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010400" y="6572250"/>
            <a:ext cx="2133600" cy="2857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D32C07FC-374F-47A2-A289-F92BEB68AA0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viso.oceanobs.com/fileadmin/documents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earth.esa.int/workshops/venice06/participants/318/paper_318_labroue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7" Type="http://schemas.openxmlformats.org/officeDocument/2006/relationships/image" Target="../media/image2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0.wmf"/><Relationship Id="rId4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Espace réservé du numéro de diapositive 5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409510B-8B42-4FBD-8A51-9750B6BDA2CF}" type="slidenum">
              <a:rPr lang="fr-FR" smtClean="0"/>
              <a:pPr/>
              <a:t>1</a:t>
            </a:fld>
            <a:endParaRPr lang="fr-FR"/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1786575" y="3141663"/>
            <a:ext cx="5515292" cy="1508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800" dirty="0" err="1"/>
              <a:t>Sea</a:t>
            </a:r>
            <a:r>
              <a:rPr lang="fr-FR" sz="2800" dirty="0"/>
              <a:t> State </a:t>
            </a:r>
            <a:r>
              <a:rPr lang="fr-FR" sz="2800" dirty="0" err="1"/>
              <a:t>Bias</a:t>
            </a:r>
            <a:endParaRPr lang="fr-FR" sz="2800" b="1" dirty="0"/>
          </a:p>
          <a:p>
            <a:pPr algn="ctr"/>
            <a:endParaRPr lang="fr-FR" sz="2800" b="1" dirty="0"/>
          </a:p>
          <a:p>
            <a:pPr algn="ctr"/>
            <a:r>
              <a:rPr lang="fr-FR" i="1" dirty="0"/>
              <a:t>N. </a:t>
            </a:r>
            <a:r>
              <a:rPr lang="fr-FR" i="1" dirty="0" err="1"/>
              <a:t>Tran</a:t>
            </a:r>
            <a:r>
              <a:rPr lang="fr-FR" i="1" dirty="0"/>
              <a:t>, L. Amarouche, P. Dubois, S. Labroue (CLS)</a:t>
            </a:r>
          </a:p>
          <a:p>
            <a:pPr algn="ctr"/>
            <a:r>
              <a:rPr lang="fr-FR" i="1" dirty="0"/>
              <a:t>D. Vandemark (UNH)</a:t>
            </a:r>
          </a:p>
        </p:txBody>
      </p:sp>
      <p:sp>
        <p:nvSpPr>
          <p:cNvPr id="4100" name="Text Box 5"/>
          <p:cNvSpPr txBox="1">
            <a:spLocks noChangeArrowheads="1"/>
          </p:cNvSpPr>
          <p:nvPr/>
        </p:nvSpPr>
        <p:spPr bwMode="auto">
          <a:xfrm>
            <a:off x="2703513" y="1412875"/>
            <a:ext cx="3713162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3200" b="1" i="1"/>
              <a:t>Altimétrie spatiale</a:t>
            </a:r>
          </a:p>
        </p:txBody>
      </p:sp>
      <p:sp>
        <p:nvSpPr>
          <p:cNvPr id="4101" name="Text Box 6"/>
          <p:cNvSpPr txBox="1">
            <a:spLocks noChangeArrowheads="1"/>
          </p:cNvSpPr>
          <p:nvPr/>
        </p:nvSpPr>
        <p:spPr bwMode="auto">
          <a:xfrm>
            <a:off x="1527175" y="185738"/>
            <a:ext cx="341788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3200" b="1">
                <a:solidFill>
                  <a:schemeClr val="bg1"/>
                </a:solidFill>
              </a:rPr>
              <a:t>Ecole d’Eté 2014</a:t>
            </a:r>
          </a:p>
        </p:txBody>
      </p:sp>
      <p:sp>
        <p:nvSpPr>
          <p:cNvPr id="4102" name="Text Box 18"/>
          <p:cNvSpPr txBox="1">
            <a:spLocks noChangeArrowheads="1"/>
          </p:cNvSpPr>
          <p:nvPr/>
        </p:nvSpPr>
        <p:spPr bwMode="auto">
          <a:xfrm>
            <a:off x="468313" y="6597650"/>
            <a:ext cx="44259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1000" i="1">
                <a:solidFill>
                  <a:schemeClr val="bg1"/>
                </a:solidFill>
              </a:rPr>
              <a:t>Ecole d’Eté 2014, Saint-Pierre d’Oléron, 1-5 septembre 2014</a:t>
            </a:r>
          </a:p>
        </p:txBody>
      </p:sp>
      <p:pic>
        <p:nvPicPr>
          <p:cNvPr id="4103" name="Picture 19" descr="GRGS-2008-officiel-tran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388" y="77788"/>
            <a:ext cx="1079500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4" name="Picture 22" descr="D:\DONNEES\GRGS\Ecole Eté\bandeau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83125" y="6630988"/>
            <a:ext cx="3992563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Espace réservé du numéro de diapositive 5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78D8AFF-5084-4CD7-8EDC-6705CA85487E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23825" y="260648"/>
            <a:ext cx="610615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400" dirty="0" err="1"/>
              <a:t>Parametric</a:t>
            </a:r>
            <a:r>
              <a:rPr lang="fr-FR" sz="2400" dirty="0"/>
              <a:t> vs Non-</a:t>
            </a:r>
            <a:r>
              <a:rPr lang="fr-FR" sz="2400" dirty="0" err="1"/>
              <a:t>Parametric</a:t>
            </a:r>
            <a:r>
              <a:rPr lang="fr-FR" sz="2400" dirty="0"/>
              <a:t> (NP) </a:t>
            </a:r>
            <a:r>
              <a:rPr lang="fr-FR" sz="2400" dirty="0" err="1"/>
              <a:t>models</a:t>
            </a:r>
            <a:endParaRPr lang="fr-FR" sz="2400" b="1" i="1" dirty="0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503362" y="4870028"/>
            <a:ext cx="3960812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1400" dirty="0"/>
              <a:t>TOPEX BM4 (</a:t>
            </a:r>
            <a:r>
              <a:rPr lang="fr-FR" sz="1400" dirty="0" err="1"/>
              <a:t>from</a:t>
            </a:r>
            <a:r>
              <a:rPr lang="fr-FR" sz="1400" dirty="0"/>
              <a:t> Gaspar et al. 1994)</a:t>
            </a:r>
          </a:p>
          <a:p>
            <a:pPr algn="ctr">
              <a:spcBef>
                <a:spcPct val="50000"/>
              </a:spcBef>
            </a:pPr>
            <a:r>
              <a:rPr lang="fr-FR" sz="1400" dirty="0"/>
              <a:t>a*SWH + b*SWH*U + c*SWH*U2 = d*SWH</a:t>
            </a:r>
            <a:r>
              <a:rPr lang="fr-FR" sz="1400" baseline="30000" dirty="0"/>
              <a:t>2</a:t>
            </a:r>
            <a:endParaRPr lang="fr-FR" sz="1400" dirty="0"/>
          </a:p>
        </p:txBody>
      </p:sp>
      <p:pic>
        <p:nvPicPr>
          <p:cNvPr id="7" name="Picture 8" descr="bm4_TP_Gaspar9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772816"/>
            <a:ext cx="4278312" cy="3092450"/>
          </a:xfrm>
          <a:prstGeom prst="rect">
            <a:avLst/>
          </a:prstGeom>
          <a:noFill/>
        </p:spPr>
      </p:pic>
      <p:pic>
        <p:nvPicPr>
          <p:cNvPr id="8" name="Picture 5" descr="ssb_col_TP_ClipUpdEdBathy_021_131_20_09_FenV1_nc_ce_esti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7688" y="1772816"/>
            <a:ext cx="4276800" cy="3090707"/>
          </a:xfrm>
          <a:prstGeom prst="rect">
            <a:avLst/>
          </a:prstGeom>
          <a:noFill/>
        </p:spPr>
      </p:pic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5003676" y="5028084"/>
            <a:ext cx="396081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1400" dirty="0"/>
              <a:t>TOPEX NP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Espace réservé du numéro de diapositive 5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78D8AFF-5084-4CD7-8EDC-6705CA85487E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23825" y="260648"/>
            <a:ext cx="52132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400" dirty="0"/>
              <a:t>SSH data </a:t>
            </a:r>
            <a:r>
              <a:rPr lang="fr-FR" sz="2400" dirty="0" err="1"/>
              <a:t>accuracy</a:t>
            </a:r>
            <a:r>
              <a:rPr lang="fr-FR" sz="2400" dirty="0"/>
              <a:t> – Impact on SSB</a:t>
            </a:r>
            <a:endParaRPr lang="fr-FR" sz="2400" b="1" i="1" dirty="0"/>
          </a:p>
        </p:txBody>
      </p:sp>
      <p:pic>
        <p:nvPicPr>
          <p:cNvPr id="4" name="Picture 1" descr="diff_OrbESOCCtr_OrbGDRCtr_CorUSOTroModGaussIonoFiltr_41_5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618" y="1772816"/>
            <a:ext cx="4298950" cy="3106738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451034" y="4941168"/>
            <a:ext cx="38282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1400" dirty="0" err="1"/>
              <a:t>Envisat</a:t>
            </a:r>
            <a:r>
              <a:rPr lang="fr-FR" sz="1400" dirty="0"/>
              <a:t> SSB </a:t>
            </a:r>
            <a:r>
              <a:rPr lang="fr-FR" sz="1400" dirty="0" err="1"/>
              <a:t>difference</a:t>
            </a:r>
            <a:r>
              <a:rPr lang="fr-FR" sz="1400" dirty="0"/>
              <a:t>, (ESOC – GDR) </a:t>
            </a:r>
            <a:r>
              <a:rPr lang="fr-FR" sz="1400" dirty="0" err="1"/>
              <a:t>orbits</a:t>
            </a:r>
            <a:endParaRPr lang="fr-FR" sz="1400" dirty="0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4427984" y="4941168"/>
            <a:ext cx="475297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1400" dirty="0"/>
              <a:t>Jason-1 SSB </a:t>
            </a:r>
            <a:r>
              <a:rPr lang="fr-FR" sz="1400" dirty="0" err="1"/>
              <a:t>difference</a:t>
            </a:r>
            <a:r>
              <a:rPr lang="fr-FR" sz="1400" dirty="0"/>
              <a:t>, (MOG2D – IB) corrections</a:t>
            </a:r>
          </a:p>
        </p:txBody>
      </p:sp>
      <p:pic>
        <p:nvPicPr>
          <p:cNvPr id="8" name="Picture 14" descr="diff_ColMOG_ColBaroCart_SSH3cmGIMNoCorDaltTroModGaussGOT00_SWH_NEW25cmEditingECT_SWH_1m_Bathy_FenJAV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1772816"/>
            <a:ext cx="4298400" cy="3094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Espace réservé du numéro de diapositive 5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78D8AFF-5084-4CD7-8EDC-6705CA85487E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23825" y="260648"/>
            <a:ext cx="330250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400" dirty="0"/>
              <a:t>Wind speed calibration</a:t>
            </a:r>
            <a:endParaRPr lang="fr-FR" sz="2400" b="1" i="1" dirty="0"/>
          </a:p>
        </p:txBody>
      </p:sp>
      <p:grpSp>
        <p:nvGrpSpPr>
          <p:cNvPr id="4" name="Group 158"/>
          <p:cNvGrpSpPr>
            <a:grpSpLocks/>
          </p:cNvGrpSpPr>
          <p:nvPr/>
        </p:nvGrpSpPr>
        <p:grpSpPr bwMode="auto">
          <a:xfrm>
            <a:off x="127000" y="3284984"/>
            <a:ext cx="4372992" cy="3168351"/>
            <a:chOff x="36" y="1888"/>
            <a:chExt cx="3040" cy="1973"/>
          </a:xfrm>
        </p:grpSpPr>
        <p:pic>
          <p:nvPicPr>
            <p:cNvPr id="6" name="Picture 32" descr="diff_J2_1_38_GOT47_J1_inGDRc_coul_ku+blanc"/>
            <p:cNvPicPr>
              <a:picLocks noChangeAspect="1" noChangeArrowheads="1"/>
            </p:cNvPicPr>
            <p:nvPr/>
          </p:nvPicPr>
          <p:blipFill>
            <a:blip r:embed="rId2" cstate="print"/>
            <a:srcRect l="7620" t="13200" r="11430" b="20204"/>
            <a:stretch>
              <a:fillRect/>
            </a:stretch>
          </p:blipFill>
          <p:spPr bwMode="auto">
            <a:xfrm>
              <a:off x="36" y="1888"/>
              <a:ext cx="1696" cy="19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7" name="Group 29"/>
            <p:cNvGrpSpPr>
              <a:grpSpLocks/>
            </p:cNvGrpSpPr>
            <p:nvPr/>
          </p:nvGrpSpPr>
          <p:grpSpPr bwMode="auto">
            <a:xfrm>
              <a:off x="159" y="2521"/>
              <a:ext cx="957" cy="898"/>
              <a:chOff x="2971" y="706"/>
              <a:chExt cx="957" cy="898"/>
            </a:xfrm>
          </p:grpSpPr>
          <p:sp>
            <p:nvSpPr>
              <p:cNvPr id="12" name="Text Box 9"/>
              <p:cNvSpPr txBox="1">
                <a:spLocks noChangeArrowheads="1"/>
              </p:cNvSpPr>
              <p:nvPr/>
            </p:nvSpPr>
            <p:spPr bwMode="auto">
              <a:xfrm>
                <a:off x="3677" y="706"/>
                <a:ext cx="251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1000">
                    <a:solidFill>
                      <a:schemeClr val="tx1"/>
                    </a:solidFill>
                    <a:latin typeface="Arial" pitchFamily="34" charset="0"/>
                  </a:rPr>
                  <a:t>+15</a:t>
                </a:r>
              </a:p>
            </p:txBody>
          </p:sp>
          <p:sp>
            <p:nvSpPr>
              <p:cNvPr id="13" name="Text Box 10"/>
              <p:cNvSpPr txBox="1">
                <a:spLocks noChangeArrowheads="1"/>
              </p:cNvSpPr>
              <p:nvPr/>
            </p:nvSpPr>
            <p:spPr bwMode="auto">
              <a:xfrm>
                <a:off x="3677" y="1087"/>
                <a:ext cx="251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1000">
                    <a:solidFill>
                      <a:schemeClr val="tx1"/>
                    </a:solidFill>
                    <a:latin typeface="Arial" pitchFamily="34" charset="0"/>
                  </a:rPr>
                  <a:t>+20</a:t>
                </a:r>
              </a:p>
            </p:txBody>
          </p:sp>
          <p:sp>
            <p:nvSpPr>
              <p:cNvPr id="14" name="Text Box 11"/>
              <p:cNvSpPr txBox="1">
                <a:spLocks noChangeArrowheads="1"/>
              </p:cNvSpPr>
              <p:nvPr/>
            </p:nvSpPr>
            <p:spPr bwMode="auto">
              <a:xfrm>
                <a:off x="3359" y="951"/>
                <a:ext cx="251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1000">
                    <a:solidFill>
                      <a:schemeClr val="tx1"/>
                    </a:solidFill>
                    <a:latin typeface="Arial" pitchFamily="34" charset="0"/>
                  </a:rPr>
                  <a:t>+25</a:t>
                </a:r>
              </a:p>
            </p:txBody>
          </p:sp>
          <p:sp>
            <p:nvSpPr>
              <p:cNvPr id="15" name="Text Box 12"/>
              <p:cNvSpPr txBox="1">
                <a:spLocks noChangeArrowheads="1"/>
              </p:cNvSpPr>
              <p:nvPr/>
            </p:nvSpPr>
            <p:spPr bwMode="auto">
              <a:xfrm>
                <a:off x="2971" y="1450"/>
                <a:ext cx="207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1000">
                    <a:solidFill>
                      <a:schemeClr val="tx1"/>
                    </a:solidFill>
                    <a:latin typeface="Arial" pitchFamily="34" charset="0"/>
                  </a:rPr>
                  <a:t>+5</a:t>
                </a:r>
              </a:p>
            </p:txBody>
          </p:sp>
          <p:sp>
            <p:nvSpPr>
              <p:cNvPr id="16" name="Text Box 13"/>
              <p:cNvSpPr txBox="1">
                <a:spLocks noChangeArrowheads="1"/>
              </p:cNvSpPr>
              <p:nvPr/>
            </p:nvSpPr>
            <p:spPr bwMode="auto">
              <a:xfrm>
                <a:off x="3450" y="1268"/>
                <a:ext cx="251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1000" dirty="0">
                    <a:solidFill>
                      <a:schemeClr val="tx1"/>
                    </a:solidFill>
                    <a:latin typeface="Arial" pitchFamily="34" charset="0"/>
                  </a:rPr>
                  <a:t>+20</a:t>
                </a:r>
              </a:p>
            </p:txBody>
          </p:sp>
        </p:grpSp>
        <p:sp>
          <p:nvSpPr>
            <p:cNvPr id="8" name="Text Box 25"/>
            <p:cNvSpPr txBox="1">
              <a:spLocks noChangeArrowheads="1"/>
            </p:cNvSpPr>
            <p:nvPr/>
          </p:nvSpPr>
          <p:spPr bwMode="auto">
            <a:xfrm>
              <a:off x="1624" y="2342"/>
              <a:ext cx="1452" cy="6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914400"/>
              <a:r>
                <a:rPr lang="en-US" sz="1200" b="1" dirty="0">
                  <a:solidFill>
                    <a:schemeClr val="tx1"/>
                  </a:solidFill>
                  <a:latin typeface="Arial" pitchFamily="34" charset="0"/>
                </a:rPr>
                <a:t>SSB_J2_Ref – SSB_J1_Ref</a:t>
              </a:r>
            </a:p>
            <a:p>
              <a:pPr defTabSz="914400"/>
              <a:endParaRPr lang="en-US" sz="1200" b="1" dirty="0">
                <a:solidFill>
                  <a:schemeClr val="tx1"/>
                </a:solidFill>
                <a:latin typeface="Arial" pitchFamily="34" charset="0"/>
              </a:endParaRPr>
            </a:p>
            <a:p>
              <a:pPr defTabSz="914400">
                <a:buFontTx/>
                <a:buChar char="•"/>
              </a:pPr>
              <a:r>
                <a:rPr lang="en-US" sz="1200" b="1" dirty="0">
                  <a:solidFill>
                    <a:schemeClr val="tx1"/>
                  </a:solidFill>
                  <a:latin typeface="Arial" pitchFamily="34" charset="0"/>
                </a:rPr>
                <a:t> </a:t>
              </a:r>
              <a:r>
                <a:rPr lang="en-US" sz="1200" dirty="0">
                  <a:solidFill>
                    <a:schemeClr val="tx1"/>
                  </a:solidFill>
                  <a:latin typeface="Arial" pitchFamily="34" charset="0"/>
                </a:rPr>
                <a:t>Diff of estimation approach</a:t>
              </a:r>
            </a:p>
            <a:p>
              <a:pPr defTabSz="914400">
                <a:buFontTx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Arial" pitchFamily="34" charset="0"/>
                </a:rPr>
                <a:t> Diff of data version</a:t>
              </a:r>
            </a:p>
            <a:p>
              <a:pPr defTabSz="914400">
                <a:buFontTx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Arial" pitchFamily="34" charset="0"/>
                </a:rPr>
                <a:t> Diff of wind speed distribution</a:t>
              </a:r>
              <a:r>
                <a:rPr lang="en-US" sz="1200" b="1" dirty="0">
                  <a:solidFill>
                    <a:schemeClr val="tx1"/>
                  </a:solidFill>
                  <a:latin typeface="Arial" pitchFamily="34" charset="0"/>
                </a:rPr>
                <a:t>   </a:t>
              </a:r>
            </a:p>
          </p:txBody>
        </p:sp>
        <p:grpSp>
          <p:nvGrpSpPr>
            <p:cNvPr id="9" name="Group 139"/>
            <p:cNvGrpSpPr>
              <a:grpSpLocks/>
            </p:cNvGrpSpPr>
            <p:nvPr/>
          </p:nvGrpSpPr>
          <p:grpSpPr bwMode="auto">
            <a:xfrm>
              <a:off x="36" y="3561"/>
              <a:ext cx="1712" cy="173"/>
              <a:chOff x="263" y="3448"/>
              <a:chExt cx="1712" cy="173"/>
            </a:xfrm>
          </p:grpSpPr>
          <p:sp>
            <p:nvSpPr>
              <p:cNvPr id="10" name="Text Box 137"/>
              <p:cNvSpPr txBox="1">
                <a:spLocks noChangeArrowheads="1"/>
              </p:cNvSpPr>
              <p:nvPr/>
            </p:nvSpPr>
            <p:spPr bwMode="auto">
              <a:xfrm>
                <a:off x="263" y="3448"/>
                <a:ext cx="442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fr-FR" sz="1200">
                    <a:solidFill>
                      <a:schemeClr val="tx1"/>
                    </a:solidFill>
                  </a:rPr>
                  <a:t>- 50 mm</a:t>
                </a:r>
              </a:p>
            </p:txBody>
          </p:sp>
          <p:sp>
            <p:nvSpPr>
              <p:cNvPr id="11" name="Text Box 138"/>
              <p:cNvSpPr txBox="1">
                <a:spLocks noChangeArrowheads="1"/>
              </p:cNvSpPr>
              <p:nvPr/>
            </p:nvSpPr>
            <p:spPr bwMode="auto">
              <a:xfrm>
                <a:off x="1511" y="3448"/>
                <a:ext cx="464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fr-FR" sz="1200" dirty="0">
                    <a:solidFill>
                      <a:schemeClr val="tx1"/>
                    </a:solidFill>
                  </a:rPr>
                  <a:t>+ 50 mm</a:t>
                </a:r>
              </a:p>
            </p:txBody>
          </p:sp>
        </p:grpSp>
      </p:grpSp>
      <p:grpSp>
        <p:nvGrpSpPr>
          <p:cNvPr id="17" name="Group 26"/>
          <p:cNvGrpSpPr>
            <a:grpSpLocks/>
          </p:cNvGrpSpPr>
          <p:nvPr/>
        </p:nvGrpSpPr>
        <p:grpSpPr bwMode="auto">
          <a:xfrm>
            <a:off x="4644008" y="3284986"/>
            <a:ext cx="4499579" cy="3168350"/>
            <a:chOff x="36" y="963"/>
            <a:chExt cx="3128" cy="1973"/>
          </a:xfrm>
        </p:grpSpPr>
        <p:grpSp>
          <p:nvGrpSpPr>
            <p:cNvPr id="18" name="Group 35"/>
            <p:cNvGrpSpPr>
              <a:grpSpLocks/>
            </p:cNvGrpSpPr>
            <p:nvPr/>
          </p:nvGrpSpPr>
          <p:grpSpPr bwMode="auto">
            <a:xfrm>
              <a:off x="36" y="963"/>
              <a:ext cx="1696" cy="1973"/>
              <a:chOff x="64" y="1979"/>
              <a:chExt cx="1696" cy="1973"/>
            </a:xfrm>
          </p:grpSpPr>
          <p:pic>
            <p:nvPicPr>
              <p:cNvPr id="23" name="Picture 36" descr="diff_J2corr_7_43_Umle4Retr_J1inJ2gdr_coul_ku+blanc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7620" t="13200" r="11430" b="20204"/>
              <a:stretch>
                <a:fillRect/>
              </a:stretch>
            </p:blipFill>
            <p:spPr bwMode="auto">
              <a:xfrm>
                <a:off x="64" y="1979"/>
                <a:ext cx="1696" cy="19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24" name="Group 37"/>
              <p:cNvGrpSpPr>
                <a:grpSpLocks/>
              </p:cNvGrpSpPr>
              <p:nvPr/>
            </p:nvGrpSpPr>
            <p:grpSpPr bwMode="auto">
              <a:xfrm>
                <a:off x="341" y="2705"/>
                <a:ext cx="953" cy="453"/>
                <a:chOff x="341" y="2705"/>
                <a:chExt cx="953" cy="453"/>
              </a:xfrm>
            </p:grpSpPr>
            <p:sp>
              <p:nvSpPr>
                <p:cNvPr id="25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1087" y="2705"/>
                  <a:ext cx="207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defTabSz="914400"/>
                  <a:r>
                    <a:rPr lang="en-US" sz="1000">
                      <a:solidFill>
                        <a:schemeClr val="tx1"/>
                      </a:solidFill>
                      <a:latin typeface="Arial" pitchFamily="34" charset="0"/>
                    </a:rPr>
                    <a:t>+5</a:t>
                  </a:r>
                </a:p>
              </p:txBody>
            </p:sp>
            <p:sp>
              <p:nvSpPr>
                <p:cNvPr id="26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341" y="2932"/>
                  <a:ext cx="187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defTabSz="914400"/>
                  <a:r>
                    <a:rPr lang="en-US" sz="1000">
                      <a:solidFill>
                        <a:schemeClr val="tx1"/>
                      </a:solidFill>
                      <a:latin typeface="Arial" pitchFamily="34" charset="0"/>
                    </a:rPr>
                    <a:t>-5</a:t>
                  </a:r>
                </a:p>
              </p:txBody>
            </p:sp>
            <p:sp>
              <p:nvSpPr>
                <p:cNvPr id="27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525" y="3004"/>
                  <a:ext cx="522" cy="1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defTabSz="914400"/>
                  <a:r>
                    <a:rPr lang="en-US" sz="1000">
                      <a:solidFill>
                        <a:schemeClr val="tx1"/>
                      </a:solidFill>
                      <a:latin typeface="Arial" pitchFamily="34" charset="0"/>
                    </a:rPr>
                    <a:t>[-5, +5 mm]</a:t>
                  </a:r>
                </a:p>
              </p:txBody>
            </p:sp>
          </p:grpSp>
        </p:grpSp>
        <p:grpSp>
          <p:nvGrpSpPr>
            <p:cNvPr id="19" name="Group 16"/>
            <p:cNvGrpSpPr>
              <a:grpSpLocks/>
            </p:cNvGrpSpPr>
            <p:nvPr/>
          </p:nvGrpSpPr>
          <p:grpSpPr bwMode="auto">
            <a:xfrm>
              <a:off x="36" y="2622"/>
              <a:ext cx="1712" cy="173"/>
              <a:chOff x="263" y="3448"/>
              <a:chExt cx="1712" cy="173"/>
            </a:xfrm>
          </p:grpSpPr>
          <p:sp>
            <p:nvSpPr>
              <p:cNvPr id="21" name="Text Box 17"/>
              <p:cNvSpPr txBox="1">
                <a:spLocks noChangeArrowheads="1"/>
              </p:cNvSpPr>
              <p:nvPr/>
            </p:nvSpPr>
            <p:spPr bwMode="auto">
              <a:xfrm>
                <a:off x="263" y="3448"/>
                <a:ext cx="442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fr-FR" sz="1200">
                    <a:solidFill>
                      <a:schemeClr val="tx1"/>
                    </a:solidFill>
                  </a:rPr>
                  <a:t>- 50 mm</a:t>
                </a:r>
              </a:p>
            </p:txBody>
          </p:sp>
          <p:sp>
            <p:nvSpPr>
              <p:cNvPr id="22" name="Text Box 18"/>
              <p:cNvSpPr txBox="1">
                <a:spLocks noChangeArrowheads="1"/>
              </p:cNvSpPr>
              <p:nvPr/>
            </p:nvSpPr>
            <p:spPr bwMode="auto">
              <a:xfrm>
                <a:off x="1511" y="3448"/>
                <a:ext cx="464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fr-FR" sz="1200">
                    <a:solidFill>
                      <a:schemeClr val="tx1"/>
                    </a:solidFill>
                  </a:rPr>
                  <a:t>+ 50 mm</a:t>
                </a:r>
              </a:p>
            </p:txBody>
          </p:sp>
        </p:grpSp>
        <p:sp>
          <p:nvSpPr>
            <p:cNvPr id="20" name="Text Box 32"/>
            <p:cNvSpPr txBox="1">
              <a:spLocks noChangeArrowheads="1"/>
            </p:cNvSpPr>
            <p:nvPr/>
          </p:nvSpPr>
          <p:spPr bwMode="auto">
            <a:xfrm>
              <a:off x="1578" y="1553"/>
              <a:ext cx="1586" cy="6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914400"/>
              <a:r>
                <a:rPr lang="en-US" sz="1200" b="1" dirty="0">
                  <a:solidFill>
                    <a:schemeClr val="tx1"/>
                  </a:solidFill>
                  <a:latin typeface="Arial" pitchFamily="34" charset="0"/>
                </a:rPr>
                <a:t>SSB_J2_U_MLE4 - SSB_J1_Ref</a:t>
              </a:r>
            </a:p>
            <a:p>
              <a:pPr defTabSz="914400"/>
              <a:endParaRPr lang="en-US" sz="1200" b="1" dirty="0">
                <a:solidFill>
                  <a:schemeClr val="tx1"/>
                </a:solidFill>
                <a:latin typeface="Arial" pitchFamily="34" charset="0"/>
              </a:endParaRPr>
            </a:p>
            <a:p>
              <a:pPr defTabSz="914400">
                <a:buFontTx/>
                <a:buChar char="•"/>
              </a:pPr>
              <a:r>
                <a:rPr lang="en-US" sz="1200" b="1" dirty="0">
                  <a:solidFill>
                    <a:schemeClr val="tx1"/>
                  </a:solidFill>
                  <a:latin typeface="Arial" pitchFamily="34" charset="0"/>
                </a:rPr>
                <a:t> </a:t>
              </a:r>
              <a:r>
                <a:rPr lang="en-US" sz="1200" dirty="0">
                  <a:solidFill>
                    <a:schemeClr val="tx1"/>
                  </a:solidFill>
                  <a:latin typeface="Arial" pitchFamily="34" charset="0"/>
                </a:rPr>
                <a:t>Diff of estimation approach</a:t>
              </a:r>
            </a:p>
            <a:p>
              <a:pPr defTabSz="914400">
                <a:buFontTx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Arial" pitchFamily="34" charset="0"/>
                </a:rPr>
                <a:t> Diff of data version</a:t>
              </a:r>
            </a:p>
            <a:p>
              <a:pPr defTabSz="914400">
                <a:buFontTx/>
                <a:buChar char="•"/>
              </a:pPr>
              <a:r>
                <a:rPr lang="en-US" sz="1200" dirty="0">
                  <a:solidFill>
                    <a:schemeClr val="tx1"/>
                  </a:solidFill>
                  <a:latin typeface="Arial" pitchFamily="34" charset="0"/>
                </a:rPr>
                <a:t> Similar wind speed histogram</a:t>
              </a:r>
              <a:r>
                <a:rPr lang="en-US" sz="1200" b="1" dirty="0">
                  <a:solidFill>
                    <a:schemeClr val="tx1"/>
                  </a:solidFill>
                  <a:latin typeface="Arial" pitchFamily="34" charset="0"/>
                </a:rPr>
                <a:t>   </a:t>
              </a:r>
            </a:p>
          </p:txBody>
        </p:sp>
      </p:grpSp>
      <p:pic>
        <p:nvPicPr>
          <p:cNvPr id="28" name="Picture 5" descr="fig_compar_vent_forwind_d"/>
          <p:cNvPicPr>
            <a:picLocks noChangeAspect="1" noChangeArrowheads="1"/>
          </p:cNvPicPr>
          <p:nvPr/>
        </p:nvPicPr>
        <p:blipFill>
          <a:blip r:embed="rId4" cstate="print"/>
          <a:srcRect l="4921" t="6563" r="4921"/>
          <a:stretch>
            <a:fillRect/>
          </a:stretch>
        </p:blipFill>
        <p:spPr bwMode="auto">
          <a:xfrm>
            <a:off x="4932040" y="620688"/>
            <a:ext cx="3418827" cy="2564806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Rectangle 47"/>
          <p:cNvSpPr>
            <a:spLocks noChangeArrowheads="1"/>
          </p:cNvSpPr>
          <p:nvPr/>
        </p:nvSpPr>
        <p:spPr bwMode="auto">
          <a:xfrm>
            <a:off x="395536" y="1628800"/>
            <a:ext cx="4104456" cy="757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-342900" eaLnBrk="0" hangingPunct="0">
              <a:lnSpc>
                <a:spcPct val="90000"/>
              </a:lnSpc>
              <a:spcBef>
                <a:spcPts val="550"/>
              </a:spcBef>
              <a:buClr>
                <a:srgbClr val="000000"/>
              </a:buClr>
              <a:buSzPct val="100000"/>
            </a:pPr>
            <a:r>
              <a:rPr lang="en-US" sz="1600" dirty="0">
                <a:ea typeface="ＭＳ Ｐゴシック" charset="-128"/>
              </a:rPr>
              <a:t>If we want to compare models, we need to work in the same reference frame (SWH, wind speed)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Espace réservé du numéro de diapositive 5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78D8AFF-5084-4CD7-8EDC-6705CA85487E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23825" y="260648"/>
            <a:ext cx="713208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/>
              <a:t>Consistency of SSB models (in term of processing)</a:t>
            </a:r>
            <a:endParaRPr lang="fr-FR" sz="2400" i="1" dirty="0"/>
          </a:p>
        </p:txBody>
      </p:sp>
      <p:graphicFrame>
        <p:nvGraphicFramePr>
          <p:cNvPr id="4" name="Tableau 3"/>
          <p:cNvGraphicFramePr>
            <a:graphicFrameLocks noGrp="1"/>
          </p:cNvGraphicFramePr>
          <p:nvPr/>
        </p:nvGraphicFramePr>
        <p:xfrm>
          <a:off x="250825" y="999827"/>
          <a:ext cx="8640763" cy="2230755"/>
        </p:xfrm>
        <a:graphic>
          <a:graphicData uri="http://schemas.openxmlformats.org/drawingml/2006/table">
            <a:tbl>
              <a:tblPr/>
              <a:tblGrid>
                <a:gridCol w="158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0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68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80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239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  <a:cs typeface="Arial" charset="0"/>
                        </a:rPr>
                        <a:t>Model 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  <a:cs typeface="Arial" charset="0"/>
                        </a:rPr>
                        <a:t>name</a:t>
                      </a:r>
                      <a:endParaRPr kumimoji="0" lang="fr-F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ＭＳ Ｐゴシック" charset="-128"/>
                        <a:cs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  <a:cs typeface="Arial" charset="0"/>
                        </a:rPr>
                        <a:t>Period (year)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  <a:cs typeface="Arial" charset="0"/>
                        </a:rPr>
                        <a:t>Cycles 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  <a:cs typeface="Arial" charset="0"/>
                        </a:rPr>
                        <a:t>Colinear</a:t>
                      </a:r>
                      <a:r>
                        <a:rPr kumimoji="0" lang="fr-F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  <a:cs typeface="Arial" charset="0"/>
                        </a:rPr>
                        <a:t> </a:t>
                      </a:r>
                      <a:r>
                        <a:rPr kumimoji="0" lang="fr-F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  <a:cs typeface="Arial" charset="0"/>
                        </a:rPr>
                        <a:t>method</a:t>
                      </a:r>
                      <a:endParaRPr kumimoji="0" lang="fr-F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ＭＳ Ｐゴシック" charset="-128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  <a:cs typeface="Arial" charset="0"/>
                        </a:rPr>
                        <a:t>Data source 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  <a:cs typeface="Arial" charset="0"/>
                        </a:rPr>
                        <a:t>Range &amp; SWH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  <a:cs typeface="Arial" charset="0"/>
                        </a:rPr>
                        <a:t>Wind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  <a:cs typeface="Arial" charset="0"/>
                        </a:rPr>
                        <a:t>Reference </a:t>
                      </a:r>
                    </a:p>
                  </a:txBody>
                  <a:tcPr horzOverflow="overflow">
                    <a:lnL>
                      <a:noFill/>
                    </a:lnL>
                    <a:lnR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Arial" charset="0"/>
                        </a:rPr>
                        <a:t>SSB_J1_Ref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Arial" charset="0"/>
                        </a:rPr>
                        <a:t>(operational)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Arial" charset="0"/>
                        </a:rPr>
                        <a:t>3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Arial" charset="0"/>
                        </a:rPr>
                        <a:t>1-111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Arial" charset="0"/>
                        </a:rPr>
                        <a:t>standard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Arial" charset="0"/>
                        </a:rPr>
                        <a:t>GDR_B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Arial" charset="0"/>
                        </a:rPr>
                        <a:t>MLE-4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Arial" charset="0"/>
                        </a:rPr>
                        <a:t>MLE-4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Arial" charset="0"/>
                        </a:rPr>
                        <a:t>Labroue, 2008</a:t>
                      </a:r>
                    </a:p>
                  </a:txBody>
                  <a:tcPr anchor="ctr" horzOverflow="overflow">
                    <a:lnL>
                      <a:noFill/>
                    </a:lnL>
                    <a:lnR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Arial" charset="0"/>
                        </a:rPr>
                        <a:t>SSB_J1_NewOrb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Arial" charset="0"/>
                        </a:rPr>
                        <a:t>3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Arial" charset="0"/>
                        </a:rPr>
                        <a:t>1-111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Arial" charset="0"/>
                        </a:rPr>
                        <a:t>modified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Arial" charset="0"/>
                        </a:rPr>
                        <a:t>GDR_C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Arial" charset="0"/>
                        </a:rPr>
                        <a:t>+ GDR_D Orbits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Arial" charset="0"/>
                        </a:rPr>
                        <a:t>MLE-4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Arial" charset="0"/>
                        </a:rPr>
                        <a:t>MLE-4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Arial" charset="0"/>
                        </a:rPr>
                        <a:t>Tran</a:t>
                      </a:r>
                      <a:r>
                        <a:rPr kumimoji="0" lang="fr-F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Arial" charset="0"/>
                        </a:rPr>
                        <a:t>,  2012</a:t>
                      </a:r>
                    </a:p>
                  </a:txBody>
                  <a:tcPr anchor="ctr" horzOverflow="overflow">
                    <a:lnL>
                      <a:noFill/>
                    </a:lnL>
                    <a:lnR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Arial" charset="0"/>
                        </a:rPr>
                        <a:t>SSB_J2_Ref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Arial" charset="0"/>
                        </a:rPr>
                        <a:t>(operational)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Arial" charset="0"/>
                        </a:rPr>
                        <a:t>7-43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Arial" charset="0"/>
                        </a:rPr>
                        <a:t>modified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Arial" charset="0"/>
                        </a:rPr>
                        <a:t>GDR_T + GOT4v7 +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Arial" charset="0"/>
                        </a:rPr>
                        <a:t>retracking reprocessed at CLS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Arial" charset="0"/>
                        </a:rPr>
                        <a:t>MLE-4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Arial" charset="0"/>
                        </a:rPr>
                        <a:t>MLE-4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Arial" charset="0"/>
                        </a:rPr>
                        <a:t>Tran</a:t>
                      </a:r>
                      <a:r>
                        <a:rPr kumimoji="0" lang="fr-F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Arial" charset="0"/>
                        </a:rPr>
                        <a:t>, 2011</a:t>
                      </a:r>
                    </a:p>
                  </a:txBody>
                  <a:tcPr anchor="ctr" horzOverflow="overflow">
                    <a:lnL>
                      <a:noFill/>
                    </a:lnL>
                    <a:lnR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Arial" charset="0"/>
                        </a:rPr>
                        <a:t>SSB_J2_New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Arial" charset="0"/>
                        </a:rPr>
                        <a:t>1-36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Arial" charset="0"/>
                        </a:rPr>
                        <a:t>modified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Arial" charset="0"/>
                        </a:rPr>
                        <a:t>GDR_D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Arial" charset="0"/>
                        </a:rPr>
                        <a:t>MLE-4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Arial" charset="0"/>
                        </a:rPr>
                        <a:t>MLE-4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Arial" charset="0"/>
                        </a:rPr>
                        <a:t>Tran</a:t>
                      </a:r>
                      <a:r>
                        <a:rPr kumimoji="0" lang="fr-F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Arial" charset="0"/>
                        </a:rPr>
                        <a:t>, 2012</a:t>
                      </a:r>
                    </a:p>
                  </a:txBody>
                  <a:tcPr anchor="ctr" horzOverflow="overflow">
                    <a:lnL>
                      <a:noFill/>
                    </a:lnL>
                    <a:lnR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6DC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Picture 2" descr="\\tsclient\homeloc\OCE_TMP\diff_J2_2012-J1_2012_coul+blanc.png"/>
          <p:cNvPicPr>
            <a:picLocks noChangeAspect="1" noChangeArrowheads="1"/>
          </p:cNvPicPr>
          <p:nvPr/>
        </p:nvPicPr>
        <p:blipFill>
          <a:blip r:embed="rId2" cstate="print"/>
          <a:srcRect l="7620" t="13200" r="11430" b="18857"/>
          <a:stretch>
            <a:fillRect/>
          </a:stretch>
        </p:blipFill>
        <p:spPr bwMode="auto">
          <a:xfrm>
            <a:off x="3282950" y="3438227"/>
            <a:ext cx="2660650" cy="315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5"/>
          <p:cNvSpPr txBox="1">
            <a:spLocks noChangeArrowheads="1"/>
          </p:cNvSpPr>
          <p:nvPr/>
        </p:nvSpPr>
        <p:spPr bwMode="auto">
          <a:xfrm>
            <a:off x="4197350" y="4809827"/>
            <a:ext cx="10604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ea typeface="ＭＳ Ｐゴシック" charset="-128"/>
              </a:rPr>
              <a:t>[-5, 5 mm]</a:t>
            </a:r>
          </a:p>
        </p:txBody>
      </p:sp>
      <p:grpSp>
        <p:nvGrpSpPr>
          <p:cNvPr id="8" name="Groupe 8"/>
          <p:cNvGrpSpPr>
            <a:grpSpLocks/>
          </p:cNvGrpSpPr>
          <p:nvPr/>
        </p:nvGrpSpPr>
        <p:grpSpPr bwMode="auto">
          <a:xfrm>
            <a:off x="3354388" y="5941715"/>
            <a:ext cx="2581275" cy="144462"/>
            <a:chOff x="611560" y="5517232"/>
            <a:chExt cx="4120976" cy="274638"/>
          </a:xfrm>
        </p:grpSpPr>
        <p:sp>
          <p:nvSpPr>
            <p:cNvPr id="9" name="Text Box 198"/>
            <p:cNvSpPr txBox="1">
              <a:spLocks noChangeArrowheads="1"/>
            </p:cNvSpPr>
            <p:nvPr/>
          </p:nvSpPr>
          <p:spPr bwMode="auto">
            <a:xfrm>
              <a:off x="611560" y="5517232"/>
              <a:ext cx="701675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200">
                  <a:ea typeface="ＭＳ Ｐゴシック" charset="-128"/>
                </a:rPr>
                <a:t>- 50 mm</a:t>
              </a:r>
            </a:p>
          </p:txBody>
        </p:sp>
        <p:sp>
          <p:nvSpPr>
            <p:cNvPr id="10" name="Text Box 199"/>
            <p:cNvSpPr txBox="1">
              <a:spLocks noChangeArrowheads="1"/>
            </p:cNvSpPr>
            <p:nvPr/>
          </p:nvSpPr>
          <p:spPr bwMode="auto">
            <a:xfrm>
              <a:off x="3995936" y="5517232"/>
              <a:ext cx="736600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200">
                  <a:ea typeface="ＭＳ Ｐゴシック" charset="-128"/>
                </a:rPr>
                <a:t>+ 50 mm</a:t>
              </a:r>
            </a:p>
          </p:txBody>
        </p:sp>
      </p:grpSp>
      <p:sp>
        <p:nvSpPr>
          <p:cNvPr id="11" name="Text Box 25"/>
          <p:cNvSpPr txBox="1">
            <a:spLocks noChangeArrowheads="1"/>
          </p:cNvSpPr>
          <p:nvPr/>
        </p:nvSpPr>
        <p:spPr bwMode="auto">
          <a:xfrm>
            <a:off x="3301678" y="3646983"/>
            <a:ext cx="202882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200" b="1" dirty="0">
                <a:ea typeface="ＭＳ Ｐゴシック" charset="-128"/>
              </a:rPr>
              <a:t>SSB_J2_New – SSB_J1_NewOrb</a:t>
            </a:r>
          </a:p>
          <a:p>
            <a:endParaRPr lang="en-US" sz="1200" b="1" dirty="0">
              <a:ea typeface="ＭＳ Ｐゴシック" charset="-128"/>
            </a:endParaRPr>
          </a:p>
        </p:txBody>
      </p:sp>
      <p:pic>
        <p:nvPicPr>
          <p:cNvPr id="12" name="Picture 28" descr="\\tsclient\homeloc\OCE_TMP\diff_J2kuInGdrD-J1kuInGdrC_coul_ku+blanc.png"/>
          <p:cNvPicPr>
            <a:picLocks noChangeAspect="1" noChangeArrowheads="1"/>
          </p:cNvPicPr>
          <p:nvPr/>
        </p:nvPicPr>
        <p:blipFill>
          <a:blip r:embed="rId3" cstate="print"/>
          <a:srcRect l="7620" t="13200" r="11430" b="18857"/>
          <a:stretch>
            <a:fillRect/>
          </a:stretch>
        </p:blipFill>
        <p:spPr bwMode="auto">
          <a:xfrm>
            <a:off x="228600" y="3439814"/>
            <a:ext cx="2660650" cy="315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" name="Groupe 8"/>
          <p:cNvGrpSpPr>
            <a:grpSpLocks/>
          </p:cNvGrpSpPr>
          <p:nvPr/>
        </p:nvGrpSpPr>
        <p:grpSpPr bwMode="auto">
          <a:xfrm>
            <a:off x="304800" y="5941715"/>
            <a:ext cx="2581275" cy="144462"/>
            <a:chOff x="611560" y="5517232"/>
            <a:chExt cx="4120976" cy="274638"/>
          </a:xfrm>
        </p:grpSpPr>
        <p:sp>
          <p:nvSpPr>
            <p:cNvPr id="14" name="Text Box 198"/>
            <p:cNvSpPr txBox="1">
              <a:spLocks noChangeArrowheads="1"/>
            </p:cNvSpPr>
            <p:nvPr/>
          </p:nvSpPr>
          <p:spPr bwMode="auto">
            <a:xfrm>
              <a:off x="611560" y="5517232"/>
              <a:ext cx="701675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200">
                  <a:ea typeface="ＭＳ Ｐゴシック" charset="-128"/>
                </a:rPr>
                <a:t>- 50 mm</a:t>
              </a:r>
            </a:p>
          </p:txBody>
        </p:sp>
        <p:sp>
          <p:nvSpPr>
            <p:cNvPr id="15" name="Text Box 199"/>
            <p:cNvSpPr txBox="1">
              <a:spLocks noChangeArrowheads="1"/>
            </p:cNvSpPr>
            <p:nvPr/>
          </p:nvSpPr>
          <p:spPr bwMode="auto">
            <a:xfrm>
              <a:off x="3995936" y="5517232"/>
              <a:ext cx="736600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200">
                  <a:ea typeface="ＭＳ Ｐゴシック" charset="-128"/>
                </a:rPr>
                <a:t>+ 50 mm</a:t>
              </a:r>
            </a:p>
          </p:txBody>
        </p:sp>
      </p:grpSp>
      <p:sp>
        <p:nvSpPr>
          <p:cNvPr id="16" name="Text Box 25"/>
          <p:cNvSpPr txBox="1">
            <a:spLocks noChangeArrowheads="1"/>
          </p:cNvSpPr>
          <p:nvPr/>
        </p:nvSpPr>
        <p:spPr bwMode="auto">
          <a:xfrm>
            <a:off x="323528" y="3646983"/>
            <a:ext cx="202882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200" b="1" dirty="0">
                <a:ea typeface="ＭＳ Ｐゴシック" charset="-128"/>
              </a:rPr>
              <a:t>SSB_J2_Ref – SSB_J1_Ref</a:t>
            </a:r>
          </a:p>
          <a:p>
            <a:endParaRPr lang="en-US" sz="1200" b="1" dirty="0">
              <a:ea typeface="ＭＳ Ｐゴシック" charset="-128"/>
            </a:endParaRPr>
          </a:p>
        </p:txBody>
      </p:sp>
      <p:cxnSp>
        <p:nvCxnSpPr>
          <p:cNvPr id="17" name="Connecteur droit avec flèche 16"/>
          <p:cNvCxnSpPr>
            <a:cxnSpLocks noChangeShapeType="1"/>
          </p:cNvCxnSpPr>
          <p:nvPr/>
        </p:nvCxnSpPr>
        <p:spPr bwMode="auto">
          <a:xfrm>
            <a:off x="2843808" y="4725144"/>
            <a:ext cx="838200" cy="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18" name="Rectangle 47"/>
          <p:cNvSpPr>
            <a:spLocks noChangeArrowheads="1"/>
          </p:cNvSpPr>
          <p:nvPr/>
        </p:nvSpPr>
        <p:spPr bwMode="auto">
          <a:xfrm>
            <a:off x="6096000" y="4124027"/>
            <a:ext cx="2819400" cy="1449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eaLnBrk="0" hangingPunct="0">
              <a:lnSpc>
                <a:spcPct val="90000"/>
              </a:lnSpc>
              <a:spcBef>
                <a:spcPts val="550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sz="1400" dirty="0">
                <a:ea typeface="ＭＳ Ｐゴシック" charset="-128"/>
              </a:rPr>
              <a:t>SSB differences  &lt;5 mm between Jason-2 and Jason-1 when solutions are derived from homogeneous datasets and methods. This is expected since the sensors are the same.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Espace réservé du numéro de diapositive 5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78D8AFF-5084-4CD7-8EDC-6705CA85487E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-18890" y="44624"/>
            <a:ext cx="262123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dirty="0"/>
              <a:t>Performance diagnoses</a:t>
            </a:r>
            <a:endParaRPr lang="fr-FR" b="1" i="1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 t="8337"/>
          <a:stretch>
            <a:fillRect/>
          </a:stretch>
        </p:blipFill>
        <p:spPr bwMode="auto">
          <a:xfrm>
            <a:off x="307117" y="1055494"/>
            <a:ext cx="3906837" cy="237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 t="4375"/>
          <a:stretch>
            <a:fillRect/>
          </a:stretch>
        </p:blipFill>
        <p:spPr bwMode="auto">
          <a:xfrm>
            <a:off x="4576797" y="982468"/>
            <a:ext cx="4459699" cy="263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9"/>
          <p:cNvSpPr txBox="1">
            <a:spLocks noChangeArrowheads="1"/>
          </p:cNvSpPr>
          <p:nvPr/>
        </p:nvSpPr>
        <p:spPr bwMode="auto">
          <a:xfrm>
            <a:off x="449673" y="3338988"/>
            <a:ext cx="409599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→ No </a:t>
            </a:r>
            <a:r>
              <a:rPr lang="fr-FR" dirty="0" err="1">
                <a:solidFill>
                  <a:srgbClr val="C00000"/>
                </a:solidFill>
              </a:rPr>
              <a:t>need</a:t>
            </a:r>
            <a:r>
              <a:rPr lang="fr-FR" dirty="0">
                <a:solidFill>
                  <a:srgbClr val="C00000"/>
                </a:solidFill>
              </a:rPr>
              <a:t> to change the SSB model </a:t>
            </a:r>
          </a:p>
        </p:txBody>
      </p:sp>
      <p:sp>
        <p:nvSpPr>
          <p:cNvPr id="8" name="Text Box 25"/>
          <p:cNvSpPr txBox="1">
            <a:spLocks noChangeArrowheads="1"/>
          </p:cNvSpPr>
          <p:nvPr/>
        </p:nvSpPr>
        <p:spPr bwMode="auto">
          <a:xfrm>
            <a:off x="2107342" y="2854676"/>
            <a:ext cx="216058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200" b="1" dirty="0"/>
              <a:t>Crossovers: </a:t>
            </a:r>
            <a:r>
              <a:rPr lang="en-US" sz="1200" b="1" dirty="0" err="1"/>
              <a:t>var</a:t>
            </a:r>
            <a:r>
              <a:rPr lang="en-US" sz="1200" b="1" dirty="0"/>
              <a:t>(SSH)</a:t>
            </a:r>
          </a:p>
          <a:p>
            <a:endParaRPr lang="en-US" sz="1200" b="1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/>
          <a:srcRect t="8337"/>
          <a:stretch>
            <a:fillRect/>
          </a:stretch>
        </p:blipFill>
        <p:spPr bwMode="auto">
          <a:xfrm>
            <a:off x="365854" y="3863806"/>
            <a:ext cx="3902075" cy="237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 cstate="print"/>
          <a:srcRect t="4375"/>
          <a:stretch>
            <a:fillRect/>
          </a:stretch>
        </p:blipFill>
        <p:spPr bwMode="auto">
          <a:xfrm>
            <a:off x="4605372" y="3790781"/>
            <a:ext cx="4219575" cy="2633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25"/>
          <p:cNvSpPr txBox="1">
            <a:spLocks noChangeArrowheads="1"/>
          </p:cNvSpPr>
          <p:nvPr/>
        </p:nvSpPr>
        <p:spPr bwMode="auto">
          <a:xfrm>
            <a:off x="2107342" y="5705082"/>
            <a:ext cx="216058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200" b="1" dirty="0"/>
              <a:t>Crossovers: </a:t>
            </a:r>
            <a:r>
              <a:rPr lang="en-US" sz="1200" b="1" dirty="0" err="1"/>
              <a:t>var</a:t>
            </a:r>
            <a:r>
              <a:rPr lang="en-US" sz="1200" b="1" dirty="0"/>
              <a:t>(SSH)</a:t>
            </a:r>
          </a:p>
          <a:p>
            <a:endParaRPr lang="en-US" sz="1200" b="1" dirty="0"/>
          </a:p>
        </p:txBody>
      </p:sp>
      <p:sp>
        <p:nvSpPr>
          <p:cNvPr id="12" name="Text Box 29"/>
          <p:cNvSpPr txBox="1">
            <a:spLocks noChangeArrowheads="1"/>
          </p:cNvSpPr>
          <p:nvPr/>
        </p:nvSpPr>
        <p:spPr bwMode="auto">
          <a:xfrm>
            <a:off x="467544" y="6239053"/>
            <a:ext cx="507061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→ </a:t>
            </a:r>
            <a:r>
              <a:rPr lang="fr-FR" dirty="0" err="1">
                <a:solidFill>
                  <a:srgbClr val="C00000"/>
                </a:solidFill>
              </a:rPr>
              <a:t>Better</a:t>
            </a:r>
            <a:r>
              <a:rPr lang="fr-FR" dirty="0">
                <a:solidFill>
                  <a:srgbClr val="C00000"/>
                </a:solidFill>
              </a:rPr>
              <a:t> to update the SSB model,</a:t>
            </a:r>
          </a:p>
          <a:p>
            <a:r>
              <a:rPr lang="fr-FR" dirty="0">
                <a:solidFill>
                  <a:srgbClr val="C00000"/>
                </a:solidFill>
              </a:rPr>
              <a:t>		</a:t>
            </a:r>
            <a:r>
              <a:rPr lang="fr-FR" dirty="0" err="1">
                <a:solidFill>
                  <a:srgbClr val="C00000"/>
                </a:solidFill>
              </a:rPr>
              <a:t>some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 err="1">
                <a:solidFill>
                  <a:srgbClr val="C00000"/>
                </a:solidFill>
              </a:rPr>
              <a:t>improvement</a:t>
            </a:r>
            <a:r>
              <a:rPr lang="fr-FR" dirty="0">
                <a:solidFill>
                  <a:srgbClr val="C00000"/>
                </a:solidFill>
              </a:rPr>
              <a:t>  </a:t>
            </a:r>
            <a:r>
              <a:rPr lang="fr-FR" dirty="0" err="1">
                <a:solidFill>
                  <a:srgbClr val="C00000"/>
                </a:solidFill>
              </a:rPr>
              <a:t>observed</a:t>
            </a:r>
            <a:endParaRPr lang="fr-FR" dirty="0">
              <a:solidFill>
                <a:srgbClr val="C00000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79512" y="404664"/>
            <a:ext cx="77768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/>
              <a:t>Comparison</a:t>
            </a:r>
            <a:r>
              <a:rPr lang="fr-FR" sz="1100" dirty="0"/>
              <a:t> of SSH variance </a:t>
            </a:r>
            <a:r>
              <a:rPr lang="fr-FR" sz="1100" dirty="0" err="1"/>
              <a:t>after</a:t>
            </a:r>
            <a:r>
              <a:rPr lang="fr-FR" sz="1100" dirty="0"/>
              <a:t> </a:t>
            </a:r>
            <a:r>
              <a:rPr lang="fr-FR" sz="1100" dirty="0" err="1"/>
              <a:t>applying</a:t>
            </a:r>
            <a:r>
              <a:rPr lang="fr-FR" sz="1100" dirty="0"/>
              <a:t> </a:t>
            </a:r>
            <a:r>
              <a:rPr lang="fr-FR" sz="1100" dirty="0" err="1"/>
              <a:t>two</a:t>
            </a:r>
            <a:r>
              <a:rPr lang="fr-FR" sz="1100" dirty="0"/>
              <a:t> </a:t>
            </a:r>
            <a:r>
              <a:rPr lang="fr-FR" sz="1100" dirty="0" err="1"/>
              <a:t>different</a:t>
            </a:r>
            <a:r>
              <a:rPr lang="fr-FR" sz="1100" dirty="0"/>
              <a:t> SSB corrections </a:t>
            </a:r>
            <a:r>
              <a:rPr lang="fr-FR" sz="1100" dirty="0" err="1"/>
              <a:t>at</a:t>
            </a:r>
            <a:r>
              <a:rPr lang="fr-FR" sz="1100" dirty="0"/>
              <a:t> </a:t>
            </a:r>
            <a:r>
              <a:rPr lang="fr-FR" sz="1100" dirty="0" err="1"/>
              <a:t>crossovers</a:t>
            </a:r>
            <a:r>
              <a:rPr lang="fr-FR" sz="1100" dirty="0"/>
              <a:t>.</a:t>
            </a:r>
          </a:p>
          <a:p>
            <a:r>
              <a:rPr lang="fr-FR" sz="1100" dirty="0"/>
              <a:t>A </a:t>
            </a:r>
            <a:r>
              <a:rPr lang="fr-FR" sz="1100" dirty="0" err="1"/>
              <a:t>reduction</a:t>
            </a:r>
            <a:r>
              <a:rPr lang="fr-FR" sz="1100" dirty="0"/>
              <a:t> of variance for one of </a:t>
            </a:r>
            <a:r>
              <a:rPr lang="fr-FR" sz="1100" dirty="0" err="1"/>
              <a:t>them</a:t>
            </a:r>
            <a:r>
              <a:rPr lang="fr-FR" sz="1100" dirty="0"/>
              <a:t> </a:t>
            </a:r>
            <a:r>
              <a:rPr lang="fr-FR" sz="1100" dirty="0" err="1"/>
              <a:t>indicates</a:t>
            </a:r>
            <a:r>
              <a:rPr lang="fr-FR" sz="1100" dirty="0"/>
              <a:t> </a:t>
            </a:r>
            <a:r>
              <a:rPr lang="fr-FR" sz="1100" dirty="0" err="1"/>
              <a:t>that</a:t>
            </a:r>
            <a:r>
              <a:rPr lang="fr-FR" sz="1100" dirty="0"/>
              <a:t> </a:t>
            </a:r>
            <a:r>
              <a:rPr lang="fr-FR" sz="1100" dirty="0" err="1"/>
              <a:t>this</a:t>
            </a:r>
            <a:r>
              <a:rPr lang="fr-FR" sz="1100" dirty="0"/>
              <a:t> SSB </a:t>
            </a:r>
            <a:r>
              <a:rPr lang="fr-FR" sz="1100" dirty="0" err="1"/>
              <a:t>performs</a:t>
            </a:r>
            <a:r>
              <a:rPr lang="fr-FR" sz="1100" dirty="0"/>
              <a:t> </a:t>
            </a:r>
            <a:r>
              <a:rPr lang="fr-FR" sz="1100" dirty="0" err="1"/>
              <a:t>better</a:t>
            </a:r>
            <a:r>
              <a:rPr lang="fr-FR" sz="1100" dirty="0"/>
              <a:t> </a:t>
            </a:r>
            <a:r>
              <a:rPr lang="fr-FR" sz="1100" dirty="0" err="1"/>
              <a:t>than</a:t>
            </a:r>
            <a:r>
              <a:rPr lang="fr-FR" sz="1100" dirty="0"/>
              <a:t> the </a:t>
            </a:r>
            <a:r>
              <a:rPr lang="fr-FR" sz="1100" dirty="0" err="1"/>
              <a:t>other</a:t>
            </a:r>
            <a:r>
              <a:rPr lang="fr-FR" sz="1100" dirty="0"/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Espace réservé du numéro de diapositive 5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78D8AFF-5084-4CD7-8EDC-6705CA85487E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23825" y="260648"/>
            <a:ext cx="536640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400" dirty="0"/>
              <a:t>Mission </a:t>
            </a:r>
            <a:r>
              <a:rPr lang="fr-FR" sz="2400" dirty="0" err="1"/>
              <a:t>specific</a:t>
            </a:r>
            <a:r>
              <a:rPr lang="fr-FR" sz="2400" dirty="0"/>
              <a:t> </a:t>
            </a:r>
            <a:r>
              <a:rPr lang="fr-FR" sz="2400" dirty="0" err="1"/>
              <a:t>models</a:t>
            </a:r>
            <a:r>
              <a:rPr lang="fr-FR" sz="2400" dirty="0"/>
              <a:t> (NP versions)</a:t>
            </a:r>
            <a:endParaRPr lang="fr-FR" sz="2400" b="1" i="1" dirty="0"/>
          </a:p>
        </p:txBody>
      </p:sp>
      <p:pic>
        <p:nvPicPr>
          <p:cNvPr id="24" name="Picture 6" descr="ssb_col_TP_ClipUpdEdBathy_240_350_20_09_FenV1_nc_ce_esti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6168" y="1484784"/>
            <a:ext cx="2988000" cy="2159334"/>
          </a:xfrm>
          <a:prstGeom prst="rect">
            <a:avLst/>
          </a:prstGeom>
          <a:noFill/>
        </p:spPr>
      </p:pic>
      <p:pic>
        <p:nvPicPr>
          <p:cNvPr id="25" name="Picture 12" descr="ssb_cro_25_35_MOGUpd_NewPOEIonoPerso_VentNewSeuilU118_SSH3cmSWH20cm_Lat6610jBathy_SplSym_DenFenV8_20_09_ce_ce_esti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6168" y="4077979"/>
            <a:ext cx="2988000" cy="215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ext Box 3"/>
          <p:cNvSpPr txBox="1">
            <a:spLocks noChangeArrowheads="1"/>
          </p:cNvSpPr>
          <p:nvPr/>
        </p:nvSpPr>
        <p:spPr bwMode="auto">
          <a:xfrm>
            <a:off x="863588" y="1196752"/>
            <a:ext cx="164310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1400" dirty="0" err="1"/>
              <a:t>Topex</a:t>
            </a:r>
            <a:r>
              <a:rPr lang="fr-FR" sz="1400" dirty="0"/>
              <a:t> A</a:t>
            </a:r>
          </a:p>
        </p:txBody>
      </p:sp>
      <p:sp>
        <p:nvSpPr>
          <p:cNvPr id="27" name="Text Box 4"/>
          <p:cNvSpPr txBox="1">
            <a:spLocks noChangeArrowheads="1"/>
          </p:cNvSpPr>
          <p:nvPr/>
        </p:nvSpPr>
        <p:spPr bwMode="auto">
          <a:xfrm>
            <a:off x="3923928" y="1196752"/>
            <a:ext cx="164310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1400" dirty="0" err="1"/>
              <a:t>Topex</a:t>
            </a:r>
            <a:r>
              <a:rPr lang="fr-FR" sz="1400" dirty="0"/>
              <a:t> B</a:t>
            </a:r>
          </a:p>
        </p:txBody>
      </p:sp>
      <p:pic>
        <p:nvPicPr>
          <p:cNvPr id="28" name="Picture 5" descr="ssb_col_TP_ClipUpdEdBathy_021_131_20_09_FenV1_nc_ce_esti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455" y="1484784"/>
            <a:ext cx="2989255" cy="2160240"/>
          </a:xfrm>
          <a:prstGeom prst="rect">
            <a:avLst/>
          </a:prstGeom>
          <a:noFill/>
        </p:spPr>
      </p:pic>
      <p:pic>
        <p:nvPicPr>
          <p:cNvPr id="29" name="Picture 7" descr="ssb_gfo_col_130_151_SSH3cm_GIMMOGUpdTroModLat60_SWHBathy0cmU0_15000mes_20_09_nc_ce_esti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20504" y="1484785"/>
            <a:ext cx="2988000" cy="2159333"/>
          </a:xfrm>
          <a:prstGeom prst="rect">
            <a:avLst/>
          </a:prstGeom>
          <a:noFill/>
        </p:spPr>
      </p:pic>
      <p:pic>
        <p:nvPicPr>
          <p:cNvPr id="30" name="Picture 8" descr="ssb_col_1_37_SSH3cm_GIMNoCorDaltTroModGaussGOT00MOG_SWH_NEW25cmEditingECT_SWH_1m_Bathy_UNEW0ms_20_09_FenJAVOp_nc_ce_esti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816" y="4076092"/>
            <a:ext cx="2988000" cy="2149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9"/>
          <p:cNvSpPr txBox="1">
            <a:spLocks noChangeArrowheads="1"/>
          </p:cNvSpPr>
          <p:nvPr/>
        </p:nvSpPr>
        <p:spPr bwMode="auto">
          <a:xfrm>
            <a:off x="6840252" y="1196752"/>
            <a:ext cx="164310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1400" dirty="0"/>
              <a:t>GFO</a:t>
            </a:r>
          </a:p>
        </p:txBody>
      </p:sp>
      <p:sp>
        <p:nvSpPr>
          <p:cNvPr id="32" name="Text Box 10"/>
          <p:cNvSpPr txBox="1">
            <a:spLocks noChangeArrowheads="1"/>
          </p:cNvSpPr>
          <p:nvPr/>
        </p:nvSpPr>
        <p:spPr bwMode="auto">
          <a:xfrm>
            <a:off x="863588" y="3789040"/>
            <a:ext cx="164310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1400" dirty="0"/>
              <a:t>Jason-1</a:t>
            </a:r>
          </a:p>
        </p:txBody>
      </p:sp>
      <p:pic>
        <p:nvPicPr>
          <p:cNvPr id="33" name="Picture 11" descr="ssb_cro_spl2_ssh_del_hpt_eo_DenERSFenV3_30_15_ce_ce_esti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20504" y="4077979"/>
            <a:ext cx="2988000" cy="2159333"/>
          </a:xfrm>
          <a:prstGeom prst="rect">
            <a:avLst/>
          </a:prstGeom>
          <a:noFill/>
        </p:spPr>
      </p:pic>
      <p:sp>
        <p:nvSpPr>
          <p:cNvPr id="34" name="Text Box 13"/>
          <p:cNvSpPr txBox="1">
            <a:spLocks noChangeArrowheads="1"/>
          </p:cNvSpPr>
          <p:nvPr/>
        </p:nvSpPr>
        <p:spPr bwMode="auto">
          <a:xfrm>
            <a:off x="6840252" y="3789040"/>
            <a:ext cx="164310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1400" dirty="0"/>
              <a:t>ERS2</a:t>
            </a:r>
          </a:p>
        </p:txBody>
      </p:sp>
      <p:sp>
        <p:nvSpPr>
          <p:cNvPr id="35" name="Text Box 14"/>
          <p:cNvSpPr txBox="1">
            <a:spLocks noChangeArrowheads="1"/>
          </p:cNvSpPr>
          <p:nvPr/>
        </p:nvSpPr>
        <p:spPr bwMode="auto">
          <a:xfrm>
            <a:off x="3923928" y="3789040"/>
            <a:ext cx="164310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1400" dirty="0" err="1"/>
              <a:t>EnviSat</a:t>
            </a:r>
            <a:endParaRPr lang="fr-FR" sz="1400" dirty="0"/>
          </a:p>
        </p:txBody>
      </p:sp>
      <p:sp>
        <p:nvSpPr>
          <p:cNvPr id="36" name="Text Box 30"/>
          <p:cNvSpPr txBox="1">
            <a:spLocks noChangeArrowheads="1"/>
          </p:cNvSpPr>
          <p:nvPr/>
        </p:nvSpPr>
        <p:spPr bwMode="auto">
          <a:xfrm>
            <a:off x="5220072" y="1844824"/>
            <a:ext cx="100479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sz="1400" dirty="0"/>
              <a:t>18 cm</a:t>
            </a:r>
          </a:p>
        </p:txBody>
      </p:sp>
      <p:sp>
        <p:nvSpPr>
          <p:cNvPr id="37" name="Text Box 31"/>
          <p:cNvSpPr txBox="1">
            <a:spLocks noChangeArrowheads="1"/>
          </p:cNvSpPr>
          <p:nvPr/>
        </p:nvSpPr>
        <p:spPr bwMode="auto">
          <a:xfrm>
            <a:off x="2267744" y="1844824"/>
            <a:ext cx="100479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sz="1400" dirty="0"/>
              <a:t>15 cm</a:t>
            </a:r>
          </a:p>
        </p:txBody>
      </p:sp>
      <p:sp>
        <p:nvSpPr>
          <p:cNvPr id="38" name="Text Box 32"/>
          <p:cNvSpPr txBox="1">
            <a:spLocks noChangeArrowheads="1"/>
          </p:cNvSpPr>
          <p:nvPr/>
        </p:nvSpPr>
        <p:spPr bwMode="auto">
          <a:xfrm>
            <a:off x="8388424" y="1772816"/>
            <a:ext cx="100478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sz="1400" dirty="0"/>
              <a:t>34 cm</a:t>
            </a:r>
          </a:p>
        </p:txBody>
      </p:sp>
      <p:sp>
        <p:nvSpPr>
          <p:cNvPr id="39" name="Text Box 33"/>
          <p:cNvSpPr txBox="1">
            <a:spLocks noChangeArrowheads="1"/>
          </p:cNvSpPr>
          <p:nvPr/>
        </p:nvSpPr>
        <p:spPr bwMode="auto">
          <a:xfrm>
            <a:off x="2123728" y="4437112"/>
            <a:ext cx="100479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sz="1400" dirty="0"/>
              <a:t>30 cm</a:t>
            </a:r>
          </a:p>
        </p:txBody>
      </p:sp>
      <p:sp>
        <p:nvSpPr>
          <p:cNvPr id="40" name="Text Box 35"/>
          <p:cNvSpPr txBox="1">
            <a:spLocks noChangeArrowheads="1"/>
          </p:cNvSpPr>
          <p:nvPr/>
        </p:nvSpPr>
        <p:spPr bwMode="auto">
          <a:xfrm>
            <a:off x="5295402" y="4437112"/>
            <a:ext cx="100479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sz="1400" dirty="0"/>
              <a:t>30 cm</a:t>
            </a:r>
          </a:p>
        </p:txBody>
      </p:sp>
      <p:sp>
        <p:nvSpPr>
          <p:cNvPr id="41" name="Text Box 36"/>
          <p:cNvSpPr txBox="1">
            <a:spLocks noChangeArrowheads="1"/>
          </p:cNvSpPr>
          <p:nvPr/>
        </p:nvSpPr>
        <p:spPr bwMode="auto">
          <a:xfrm>
            <a:off x="8319739" y="4437112"/>
            <a:ext cx="100478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sz="1400" dirty="0"/>
              <a:t>42 cm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Espace réservé du numéro de diapositive 5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78D8AFF-5084-4CD7-8EDC-6705CA85487E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23825" y="260648"/>
            <a:ext cx="591700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/>
              <a:t>3D SSB (SWH, Wind speed, wave period)</a:t>
            </a:r>
            <a:endParaRPr lang="fr-FR" sz="2400" b="1" i="1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51520" y="1263243"/>
            <a:ext cx="8712968" cy="1985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73050" indent="-273050">
              <a:spcBef>
                <a:spcPts val="600"/>
              </a:spcBef>
              <a:buFont typeface="Wingdings" pitchFamily="2" charset="2"/>
              <a:buChar char="v"/>
            </a:pPr>
            <a:r>
              <a:rPr lang="fr-FR" sz="1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pc="60" dirty="0"/>
              <a:t>Development of 3D SSB (SWH, </a:t>
            </a:r>
            <a:r>
              <a:rPr lang="en-US" spc="60" dirty="0" err="1"/>
              <a:t>Ualt</a:t>
            </a:r>
            <a:r>
              <a:rPr lang="en-US" spc="60" dirty="0"/>
              <a:t>, Tm) to better model SSB behavior with improved description of the sea state.</a:t>
            </a:r>
            <a:endParaRPr lang="en-US" dirty="0"/>
          </a:p>
          <a:p>
            <a:pPr marL="273050" indent="-273050">
              <a:spcBef>
                <a:spcPts val="600"/>
              </a:spcBef>
              <a:buFont typeface="Wingdings" pitchFamily="2" charset="2"/>
              <a:buChar char="v"/>
            </a:pPr>
            <a:endParaRPr lang="fr-FR" sz="1800" dirty="0">
              <a:latin typeface="Arial" pitchFamily="34" charset="0"/>
              <a:cs typeface="Arial" pitchFamily="34" charset="0"/>
            </a:endParaRPr>
          </a:p>
          <a:p>
            <a:pPr marL="273050" indent="-273050">
              <a:spcBef>
                <a:spcPts val="600"/>
              </a:spcBef>
              <a:buFont typeface="Wingdings" pitchFamily="2" charset="2"/>
              <a:buChar char="v"/>
            </a:pPr>
            <a:r>
              <a:rPr lang="en-US" spc="60" dirty="0"/>
              <a:t>Tm : mean wave period from a numerical wave model (WAVEWATCH-III, used operationally at NOAA/NCEP)</a:t>
            </a:r>
            <a:endParaRPr lang="fr-FR" dirty="0">
              <a:latin typeface="Arial" pitchFamily="34" charset="0"/>
              <a:cs typeface="Arial" pitchFamily="34" charset="0"/>
            </a:endParaRPr>
          </a:p>
          <a:p>
            <a:pPr marL="273050" indent="-273050">
              <a:spcBef>
                <a:spcPts val="600"/>
              </a:spcBef>
              <a:buFont typeface="Wingdings" pitchFamily="2" charset="2"/>
              <a:buChar char="v"/>
            </a:pPr>
            <a:endParaRPr lang="fr-FR" sz="1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Image 2" descr="TableStats_vent_new_9_83_moy.png"/>
          <p:cNvPicPr>
            <a:picLocks noChangeAspect="1"/>
          </p:cNvPicPr>
          <p:nvPr/>
        </p:nvPicPr>
        <p:blipFill>
          <a:blip r:embed="rId2" cstate="print"/>
          <a:srcRect l="6284" t="13335" r="8975"/>
          <a:stretch>
            <a:fillRect/>
          </a:stretch>
        </p:blipFill>
        <p:spPr bwMode="auto">
          <a:xfrm>
            <a:off x="3097064" y="3449315"/>
            <a:ext cx="3059112" cy="221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3" descr="TableStats_swh_9_83_moy.png"/>
          <p:cNvPicPr>
            <a:picLocks noChangeAspect="1"/>
          </p:cNvPicPr>
          <p:nvPr/>
        </p:nvPicPr>
        <p:blipFill>
          <a:blip r:embed="rId3" cstate="print"/>
          <a:srcRect l="6284" t="13335" r="8975"/>
          <a:stretch>
            <a:fillRect/>
          </a:stretch>
        </p:blipFill>
        <p:spPr bwMode="auto">
          <a:xfrm>
            <a:off x="72728" y="3449315"/>
            <a:ext cx="3059112" cy="221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4" descr="TableStats_tm_9_83_moy.png"/>
          <p:cNvPicPr>
            <a:picLocks noChangeAspect="1"/>
          </p:cNvPicPr>
          <p:nvPr/>
        </p:nvPicPr>
        <p:blipFill>
          <a:blip r:embed="rId4" cstate="print"/>
          <a:srcRect l="6284" t="13335" r="8975" b="6351"/>
          <a:stretch>
            <a:fillRect/>
          </a:stretch>
        </p:blipFill>
        <p:spPr bwMode="auto">
          <a:xfrm>
            <a:off x="6084888" y="3449315"/>
            <a:ext cx="3059112" cy="204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ZoneTexte 5"/>
          <p:cNvSpPr txBox="1">
            <a:spLocks noChangeArrowheads="1"/>
          </p:cNvSpPr>
          <p:nvPr/>
        </p:nvSpPr>
        <p:spPr bwMode="auto">
          <a:xfrm>
            <a:off x="1245716" y="5537547"/>
            <a:ext cx="661988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600" dirty="0"/>
              <a:t>SWH</a:t>
            </a:r>
          </a:p>
        </p:txBody>
      </p:sp>
      <p:sp>
        <p:nvSpPr>
          <p:cNvPr id="10" name="ZoneTexte 6"/>
          <p:cNvSpPr txBox="1">
            <a:spLocks noChangeArrowheads="1"/>
          </p:cNvSpPr>
          <p:nvPr/>
        </p:nvSpPr>
        <p:spPr bwMode="auto">
          <a:xfrm>
            <a:off x="4139952" y="5537547"/>
            <a:ext cx="126669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600" dirty="0"/>
              <a:t>Wind speed</a:t>
            </a:r>
          </a:p>
        </p:txBody>
      </p:sp>
      <p:sp>
        <p:nvSpPr>
          <p:cNvPr id="11" name="ZoneTexte 7"/>
          <p:cNvSpPr txBox="1">
            <a:spLocks noChangeArrowheads="1"/>
          </p:cNvSpPr>
          <p:nvPr/>
        </p:nvSpPr>
        <p:spPr bwMode="auto">
          <a:xfrm>
            <a:off x="7331348" y="5539134"/>
            <a:ext cx="481012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600" dirty="0"/>
              <a:t>Tm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Espace réservé du numéro de diapositive 5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78D8AFF-5084-4CD7-8EDC-6705CA85487E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23528" y="260648"/>
            <a:ext cx="33906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dirty="0"/>
              <a:t>3D SSB vs </a:t>
            </a:r>
            <a:r>
              <a:rPr lang="fr-FR" dirty="0" err="1"/>
              <a:t>operational</a:t>
            </a:r>
            <a:r>
              <a:rPr lang="fr-FR" dirty="0"/>
              <a:t> 2D SSB</a:t>
            </a:r>
            <a:endParaRPr lang="fr-FR" b="1" i="1" dirty="0"/>
          </a:p>
        </p:txBody>
      </p:sp>
      <p:pic>
        <p:nvPicPr>
          <p:cNvPr id="4" name="Image 7" descr="TableStats2Grid_ECT.png"/>
          <p:cNvPicPr>
            <a:picLocks noChangeAspect="1"/>
          </p:cNvPicPr>
          <p:nvPr/>
        </p:nvPicPr>
        <p:blipFill>
          <a:blip r:embed="rId2" cstate="print"/>
          <a:srcRect b="7064"/>
          <a:stretch>
            <a:fillRect/>
          </a:stretch>
        </p:blipFill>
        <p:spPr bwMode="auto">
          <a:xfrm>
            <a:off x="323528" y="3573016"/>
            <a:ext cx="3296155" cy="2367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mage 8" descr="TableStats2Grid_MOY.png"/>
          <p:cNvPicPr>
            <a:picLocks noChangeAspect="1"/>
          </p:cNvPicPr>
          <p:nvPr/>
        </p:nvPicPr>
        <p:blipFill>
          <a:blip r:embed="rId3" cstate="print"/>
          <a:srcRect b="7064"/>
          <a:stretch>
            <a:fillRect/>
          </a:stretch>
        </p:blipFill>
        <p:spPr bwMode="auto">
          <a:xfrm>
            <a:off x="251520" y="1052736"/>
            <a:ext cx="3296155" cy="2367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Groupe 15"/>
          <p:cNvGrpSpPr/>
          <p:nvPr/>
        </p:nvGrpSpPr>
        <p:grpSpPr>
          <a:xfrm>
            <a:off x="4788024" y="908720"/>
            <a:ext cx="4122490" cy="2520131"/>
            <a:chOff x="35496" y="4005213"/>
            <a:chExt cx="4554538" cy="3024187"/>
          </a:xfrm>
        </p:grpSpPr>
        <p:pic>
          <p:nvPicPr>
            <p:cNvPr id="7" name="Image 6" descr="OperSVG_cro.pn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5496" y="4005213"/>
              <a:ext cx="4554538" cy="3024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ZoneTexte 8"/>
            <p:cNvSpPr txBox="1">
              <a:spLocks noChangeArrowheads="1"/>
            </p:cNvSpPr>
            <p:nvPr/>
          </p:nvSpPr>
          <p:spPr bwMode="auto">
            <a:xfrm>
              <a:off x="506164" y="4661445"/>
              <a:ext cx="1158875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-0.20 cm²</a:t>
              </a:r>
            </a:p>
          </p:txBody>
        </p:sp>
        <p:sp>
          <p:nvSpPr>
            <p:cNvPr id="9" name="ZoneTexte 12"/>
            <p:cNvSpPr txBox="1">
              <a:spLocks noChangeArrowheads="1"/>
            </p:cNvSpPr>
            <p:nvPr/>
          </p:nvSpPr>
          <p:spPr bwMode="auto">
            <a:xfrm>
              <a:off x="74364" y="4382045"/>
              <a:ext cx="312738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10" name="ZoneTexte 13"/>
            <p:cNvSpPr txBox="1">
              <a:spLocks noChangeArrowheads="1"/>
            </p:cNvSpPr>
            <p:nvPr/>
          </p:nvSpPr>
          <p:spPr bwMode="auto">
            <a:xfrm>
              <a:off x="44202" y="6110832"/>
              <a:ext cx="390525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p:grpSp>
        <p:nvGrpSpPr>
          <p:cNvPr id="17" name="Groupe 16"/>
          <p:cNvGrpSpPr/>
          <p:nvPr/>
        </p:nvGrpSpPr>
        <p:grpSpPr>
          <a:xfrm>
            <a:off x="4788024" y="3429000"/>
            <a:ext cx="4122489" cy="2520132"/>
            <a:chOff x="4589463" y="4005212"/>
            <a:chExt cx="4554537" cy="3024188"/>
          </a:xfrm>
        </p:grpSpPr>
        <p:pic>
          <p:nvPicPr>
            <p:cNvPr id="14" name="Image 4" descr="OperSVG_sla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589463" y="4005212"/>
              <a:ext cx="4554537" cy="3024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ZoneTexte 9"/>
            <p:cNvSpPr txBox="1">
              <a:spLocks noChangeArrowheads="1"/>
            </p:cNvSpPr>
            <p:nvPr/>
          </p:nvSpPr>
          <p:spPr bwMode="auto">
            <a:xfrm>
              <a:off x="5101208" y="4599533"/>
              <a:ext cx="1158875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>
                  <a:solidFill>
                    <a:srgbClr val="FF0000"/>
                  </a:solidFill>
                </a:rPr>
                <a:t>-1.12 cm²</a:t>
              </a:r>
            </a:p>
          </p:txBody>
        </p:sp>
        <p:sp>
          <p:nvSpPr>
            <p:cNvPr id="12" name="ZoneTexte 11"/>
            <p:cNvSpPr txBox="1">
              <a:spLocks noChangeArrowheads="1"/>
            </p:cNvSpPr>
            <p:nvPr/>
          </p:nvSpPr>
          <p:spPr bwMode="auto">
            <a:xfrm>
              <a:off x="4720208" y="4455070"/>
              <a:ext cx="314325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13" name="ZoneTexte 12"/>
            <p:cNvSpPr txBox="1">
              <a:spLocks noChangeArrowheads="1"/>
            </p:cNvSpPr>
            <p:nvPr/>
          </p:nvSpPr>
          <p:spPr bwMode="auto">
            <a:xfrm>
              <a:off x="4644008" y="6112420"/>
              <a:ext cx="390525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>
                  <a:solidFill>
                    <a:srgbClr val="FF0000"/>
                  </a:solidFill>
                </a:rPr>
                <a:t>-2</a:t>
              </a:r>
            </a:p>
          </p:txBody>
        </p:sp>
      </p:grpSp>
      <p:sp>
        <p:nvSpPr>
          <p:cNvPr id="15" name="ZoneTexte 14"/>
          <p:cNvSpPr txBox="1"/>
          <p:nvPr/>
        </p:nvSpPr>
        <p:spPr>
          <a:xfrm>
            <a:off x="4716016" y="5991671"/>
            <a:ext cx="4427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/>
            <a:r>
              <a:rPr lang="fr-FR" sz="1400" dirty="0">
                <a:solidFill>
                  <a:srgbClr val="C00000"/>
                </a:solidFill>
              </a:rPr>
              <a:t>→ A </a:t>
            </a:r>
            <a:r>
              <a:rPr lang="fr-FR" sz="1400" dirty="0" err="1">
                <a:solidFill>
                  <a:srgbClr val="C00000"/>
                </a:solidFill>
              </a:rPr>
              <a:t>reduction</a:t>
            </a:r>
            <a:r>
              <a:rPr lang="fr-FR" sz="1400" dirty="0">
                <a:solidFill>
                  <a:srgbClr val="C00000"/>
                </a:solidFill>
              </a:rPr>
              <a:t> of variance for the 3D model </a:t>
            </a:r>
            <a:r>
              <a:rPr lang="fr-FR" sz="1400" dirty="0" err="1">
                <a:solidFill>
                  <a:srgbClr val="C00000"/>
                </a:solidFill>
              </a:rPr>
              <a:t>indicates</a:t>
            </a:r>
            <a:r>
              <a:rPr lang="fr-FR" sz="1400" dirty="0">
                <a:solidFill>
                  <a:srgbClr val="C00000"/>
                </a:solidFill>
              </a:rPr>
              <a:t> </a:t>
            </a:r>
            <a:r>
              <a:rPr lang="fr-FR" sz="1400" dirty="0" err="1">
                <a:solidFill>
                  <a:srgbClr val="C00000"/>
                </a:solidFill>
              </a:rPr>
              <a:t>that</a:t>
            </a:r>
            <a:r>
              <a:rPr lang="fr-FR" sz="1400" dirty="0">
                <a:solidFill>
                  <a:srgbClr val="C00000"/>
                </a:solidFill>
              </a:rPr>
              <a:t> </a:t>
            </a:r>
            <a:r>
              <a:rPr lang="fr-FR" sz="1400" dirty="0" err="1">
                <a:solidFill>
                  <a:srgbClr val="C00000"/>
                </a:solidFill>
              </a:rPr>
              <a:t>it</a:t>
            </a:r>
            <a:r>
              <a:rPr lang="fr-FR" sz="1400" dirty="0">
                <a:solidFill>
                  <a:srgbClr val="C00000"/>
                </a:solidFill>
              </a:rPr>
              <a:t> </a:t>
            </a:r>
            <a:r>
              <a:rPr lang="fr-FR" sz="1400" dirty="0" err="1">
                <a:solidFill>
                  <a:srgbClr val="C00000"/>
                </a:solidFill>
              </a:rPr>
              <a:t>performs</a:t>
            </a:r>
            <a:r>
              <a:rPr lang="fr-FR" sz="1400" dirty="0">
                <a:solidFill>
                  <a:srgbClr val="C00000"/>
                </a:solidFill>
              </a:rPr>
              <a:t> </a:t>
            </a:r>
            <a:r>
              <a:rPr lang="fr-FR" sz="1400" dirty="0" err="1">
                <a:solidFill>
                  <a:srgbClr val="C00000"/>
                </a:solidFill>
              </a:rPr>
              <a:t>better</a:t>
            </a:r>
            <a:r>
              <a:rPr lang="fr-FR" sz="1400" dirty="0">
                <a:solidFill>
                  <a:srgbClr val="C00000"/>
                </a:solidFill>
              </a:rPr>
              <a:t> </a:t>
            </a:r>
            <a:r>
              <a:rPr lang="fr-FR" sz="1400" dirty="0" err="1">
                <a:solidFill>
                  <a:srgbClr val="C00000"/>
                </a:solidFill>
              </a:rPr>
              <a:t>than</a:t>
            </a:r>
            <a:r>
              <a:rPr lang="fr-FR" sz="1400" dirty="0">
                <a:solidFill>
                  <a:srgbClr val="C00000"/>
                </a:solidFill>
              </a:rPr>
              <a:t> the 2D one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179512" y="6021288"/>
            <a:ext cx="3888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/>
            <a:r>
              <a:rPr lang="fr-FR" sz="1400" dirty="0">
                <a:solidFill>
                  <a:srgbClr val="C00000"/>
                </a:solidFill>
              </a:rPr>
              <a:t>→ Patterns show </a:t>
            </a:r>
            <a:r>
              <a:rPr lang="fr-FR" sz="1400" dirty="0" err="1">
                <a:solidFill>
                  <a:srgbClr val="C00000"/>
                </a:solidFill>
              </a:rPr>
              <a:t>differences</a:t>
            </a:r>
            <a:r>
              <a:rPr lang="fr-FR" sz="1400" dirty="0">
                <a:solidFill>
                  <a:srgbClr val="C00000"/>
                </a:solidFill>
              </a:rPr>
              <a:t> in SSB </a:t>
            </a:r>
            <a:r>
              <a:rPr lang="fr-FR" sz="1400" dirty="0" err="1">
                <a:solidFill>
                  <a:srgbClr val="C00000"/>
                </a:solidFill>
              </a:rPr>
              <a:t>behavior</a:t>
            </a:r>
            <a:r>
              <a:rPr lang="fr-FR" sz="1400" dirty="0">
                <a:solidFill>
                  <a:srgbClr val="C00000"/>
                </a:solidFill>
              </a:rPr>
              <a:t> description</a:t>
            </a:r>
          </a:p>
        </p:txBody>
      </p:sp>
      <p:sp>
        <p:nvSpPr>
          <p:cNvPr id="19" name="Text Box 25"/>
          <p:cNvSpPr txBox="1">
            <a:spLocks noChangeArrowheads="1"/>
          </p:cNvSpPr>
          <p:nvPr/>
        </p:nvSpPr>
        <p:spPr bwMode="auto">
          <a:xfrm>
            <a:off x="6444208" y="2852936"/>
            <a:ext cx="216058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200" b="1" dirty="0"/>
              <a:t>Crossovers: </a:t>
            </a:r>
            <a:r>
              <a:rPr lang="en-US" sz="1200" b="1" dirty="0" err="1"/>
              <a:t>var</a:t>
            </a:r>
            <a:r>
              <a:rPr lang="en-US" sz="1200" b="1" dirty="0"/>
              <a:t>(SSH)</a:t>
            </a:r>
          </a:p>
          <a:p>
            <a:endParaRPr lang="en-US" sz="1200" b="1" dirty="0"/>
          </a:p>
        </p:txBody>
      </p:sp>
      <p:sp>
        <p:nvSpPr>
          <p:cNvPr id="20" name="Text Box 25"/>
          <p:cNvSpPr txBox="1">
            <a:spLocks noChangeArrowheads="1"/>
          </p:cNvSpPr>
          <p:nvPr/>
        </p:nvSpPr>
        <p:spPr bwMode="auto">
          <a:xfrm>
            <a:off x="6444208" y="5373216"/>
            <a:ext cx="216058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200" b="1" dirty="0"/>
              <a:t>Along-track: </a:t>
            </a:r>
            <a:r>
              <a:rPr lang="en-US" sz="1200" b="1" dirty="0" err="1"/>
              <a:t>var</a:t>
            </a:r>
            <a:r>
              <a:rPr lang="en-US" sz="1200" b="1" dirty="0"/>
              <a:t>(SLA)</a:t>
            </a:r>
          </a:p>
          <a:p>
            <a:endParaRPr lang="en-US" sz="1200"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Espace réservé du numéro de diapositive 5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78D8AFF-5084-4CD7-8EDC-6705CA85487E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23825" y="260648"/>
            <a:ext cx="424507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sz="2400" dirty="0"/>
              <a:t>Radar frequency dependence</a:t>
            </a:r>
            <a:endParaRPr lang="fr-FR" sz="2400" b="1" i="1" dirty="0"/>
          </a:p>
        </p:txBody>
      </p:sp>
      <p:sp>
        <p:nvSpPr>
          <p:cNvPr id="4" name="Espace réservé du contenu 2"/>
          <p:cNvSpPr>
            <a:spLocks noGrp="1"/>
          </p:cNvSpPr>
          <p:nvPr>
            <p:ph idx="1"/>
          </p:nvPr>
        </p:nvSpPr>
        <p:spPr>
          <a:xfrm>
            <a:off x="179512" y="1124744"/>
            <a:ext cx="7940054" cy="3312368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Char char="v"/>
            </a:pPr>
            <a:r>
              <a:rPr kumimoji="1" lang="en-US" sz="1800" dirty="0"/>
              <a:t>Tower and airborne measurements</a:t>
            </a:r>
          </a:p>
          <a:p>
            <a:pPr lvl="1">
              <a:lnSpc>
                <a:spcPct val="90000"/>
              </a:lnSpc>
            </a:pPr>
            <a:r>
              <a:rPr kumimoji="1" lang="en-US" sz="1800" dirty="0"/>
              <a:t>C, X, Ku, Ka band</a:t>
            </a:r>
          </a:p>
          <a:p>
            <a:pPr lvl="1">
              <a:lnSpc>
                <a:spcPct val="90000"/>
              </a:lnSpc>
            </a:pPr>
            <a:r>
              <a:rPr kumimoji="1" lang="en-US" sz="1800" dirty="0"/>
              <a:t>EMB error is larger at low frequency</a:t>
            </a:r>
          </a:p>
        </p:txBody>
      </p:sp>
      <p:pic>
        <p:nvPicPr>
          <p:cNvPr id="6" name="Picture 5" descr="Walsh1991_Fig17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79" y="2276872"/>
            <a:ext cx="6486529" cy="4280226"/>
          </a:xfrm>
          <a:prstGeom prst="rect">
            <a:avLst/>
          </a:prstGeom>
          <a:noFill/>
        </p:spPr>
      </p:pic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5076056" y="3284984"/>
            <a:ext cx="19224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From Walsh (1991)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Espace réservé du numéro de diapositive 5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78D8AFF-5084-4CD7-8EDC-6705CA85487E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123825" y="260648"/>
            <a:ext cx="424507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sz="2400" dirty="0"/>
              <a:t>Radar frequency dependence</a:t>
            </a:r>
            <a:endParaRPr lang="fr-FR" sz="2400" b="1" i="1" dirty="0"/>
          </a:p>
        </p:txBody>
      </p:sp>
      <p:sp>
        <p:nvSpPr>
          <p:cNvPr id="6" name="Espace réservé du contenu 2"/>
          <p:cNvSpPr>
            <a:spLocks noGrp="1"/>
          </p:cNvSpPr>
          <p:nvPr>
            <p:ph idx="1"/>
          </p:nvPr>
        </p:nvSpPr>
        <p:spPr>
          <a:xfrm>
            <a:off x="323528" y="1196752"/>
            <a:ext cx="4968551" cy="1007765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Char char="v"/>
            </a:pPr>
            <a:r>
              <a:rPr kumimoji="1" lang="en-US" sz="1800" dirty="0"/>
              <a:t>Satellites measurements:</a:t>
            </a:r>
          </a:p>
          <a:p>
            <a:pPr lvl="1">
              <a:lnSpc>
                <a:spcPct val="90000"/>
              </a:lnSpc>
            </a:pPr>
            <a:r>
              <a:rPr kumimoji="1" lang="en-US" sz="1800" dirty="0"/>
              <a:t>S, C, Ku-band</a:t>
            </a:r>
          </a:p>
          <a:p>
            <a:pPr lvl="1">
              <a:lnSpc>
                <a:spcPct val="90000"/>
              </a:lnSpc>
            </a:pPr>
            <a:r>
              <a:rPr kumimoji="1" lang="en-US" sz="1800" dirty="0"/>
              <a:t>variation with sea state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832742" y="5716488"/>
            <a:ext cx="334734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1400" dirty="0"/>
              <a:t>(Ku-band – C-band) SSB, Jason-1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5225355" y="5716488"/>
            <a:ext cx="32400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1400" dirty="0"/>
              <a:t>(Ku-band– S-band) SSB, </a:t>
            </a:r>
            <a:r>
              <a:rPr lang="fr-FR" sz="1400" dirty="0" err="1"/>
              <a:t>EnviSat</a:t>
            </a:r>
            <a:endParaRPr lang="fr-FR" sz="1400" dirty="0"/>
          </a:p>
        </p:txBody>
      </p:sp>
      <p:pic>
        <p:nvPicPr>
          <p:cNvPr id="9" name="Picture 8" descr="ssb_col_1_37_aDifSSBKuC_GIMetRangeNoCor_0cm_SWH_NEW25cmEditingECT_SWH_1m_Bathy_UNEW0ms_30_15_FenJAVOp_nc_ce_esti_Div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043" y="2547838"/>
            <a:ext cx="4300537" cy="309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ssb_col__017_038_aDifSSBKuSGIM0cm_SWH20cmBathy_UNew0Seuil150_Lat66_15000mes_DenFenV8_20_20_nc_ce_esti_Div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9093" y="2547838"/>
            <a:ext cx="4286250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3856930" y="3124100"/>
            <a:ext cx="7905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1400" dirty="0"/>
              <a:t>10 cm</a:t>
            </a: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8213030" y="3124100"/>
            <a:ext cx="863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1400"/>
              <a:t>13 cm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Espace réservé du numéro de diapositive 5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78D8AFF-5084-4CD7-8EDC-6705CA85487E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23825" y="260648"/>
            <a:ext cx="179408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/>
              <a:t>Introduction</a:t>
            </a:r>
            <a:endParaRPr lang="fr-FR" sz="2400" b="1" i="1" dirty="0"/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9" y="908721"/>
            <a:ext cx="5040560" cy="5247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179512" y="1988840"/>
            <a:ext cx="568863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5580112" y="2708920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 Jason-2 error budget for time-scales &lt; 10 days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827584" y="6237312"/>
            <a:ext cx="7452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From</a:t>
            </a:r>
            <a:r>
              <a:rPr lang="fr-FR" sz="1200" dirty="0"/>
              <a:t> (</a:t>
            </a:r>
            <a:r>
              <a:rPr lang="fr-FR" sz="1200" dirty="0">
                <a:hlinkClick r:id="rId3"/>
              </a:rPr>
              <a:t>http://www.aviso.oceanobs.com/fileadmin/documents/</a:t>
            </a:r>
            <a:r>
              <a:rPr lang="fr-FR" sz="1200" dirty="0"/>
              <a:t>OSTST/2012/Philipps_jason2_global_error.pdf)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Espace réservé du numéro de diapositive 5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78D8AFF-5084-4CD7-8EDC-6705CA85487E}" type="slidenum">
              <a:rPr lang="fr-FR" smtClean="0"/>
              <a:pPr/>
              <a:t>20</a:t>
            </a:fld>
            <a:endParaRPr lang="fr-FR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08520" y="116632"/>
            <a:ext cx="9144000" cy="431800"/>
          </a:xfrm>
        </p:spPr>
        <p:txBody>
          <a:bodyPr/>
          <a:lstStyle/>
          <a:p>
            <a:pPr algn="l"/>
            <a:r>
              <a:rPr lang="fr-FR" sz="2000" dirty="0">
                <a:latin typeface="+mn-lt"/>
              </a:rPr>
              <a:t>Dual-</a:t>
            </a:r>
            <a:r>
              <a:rPr lang="fr-FR" sz="2000" dirty="0" err="1">
                <a:latin typeface="+mn-lt"/>
              </a:rPr>
              <a:t>frequency</a:t>
            </a:r>
            <a:r>
              <a:rPr lang="fr-FR" sz="2000" dirty="0">
                <a:latin typeface="+mn-lt"/>
              </a:rPr>
              <a:t> </a:t>
            </a:r>
            <a:r>
              <a:rPr lang="fr-FR" sz="2000" dirty="0" err="1">
                <a:latin typeface="+mn-lt"/>
              </a:rPr>
              <a:t>ionospheric</a:t>
            </a:r>
            <a:r>
              <a:rPr lang="fr-FR" sz="2000" dirty="0">
                <a:latin typeface="+mn-lt"/>
              </a:rPr>
              <a:t> correction </a:t>
            </a:r>
            <a:br>
              <a:rPr lang="fr-FR" sz="2000" dirty="0">
                <a:latin typeface="+mn-lt"/>
              </a:rPr>
            </a:br>
            <a:r>
              <a:rPr lang="fr-FR" sz="1600" dirty="0">
                <a:latin typeface="+mn-lt"/>
              </a:rPr>
              <a:t>(</a:t>
            </a:r>
            <a:r>
              <a:rPr lang="fr-FR" sz="1600" dirty="0" err="1">
                <a:latin typeface="+mn-lt"/>
              </a:rPr>
              <a:t>another</a:t>
            </a:r>
            <a:r>
              <a:rPr lang="fr-FR" sz="1600" dirty="0">
                <a:latin typeface="+mn-lt"/>
              </a:rPr>
              <a:t> correction </a:t>
            </a:r>
            <a:r>
              <a:rPr lang="fr-FR" sz="1600" dirty="0" err="1">
                <a:latin typeface="+mn-lt"/>
              </a:rPr>
              <a:t>necessary</a:t>
            </a:r>
            <a:r>
              <a:rPr lang="fr-FR" sz="1600" dirty="0">
                <a:latin typeface="+mn-lt"/>
              </a:rPr>
              <a:t> for </a:t>
            </a:r>
            <a:r>
              <a:rPr lang="fr-FR" sz="1600" dirty="0" err="1">
                <a:latin typeface="+mn-lt"/>
              </a:rPr>
              <a:t>accurate</a:t>
            </a:r>
            <a:r>
              <a:rPr lang="fr-FR" sz="1600" dirty="0">
                <a:latin typeface="+mn-lt"/>
              </a:rPr>
              <a:t> Ku-band SSH)</a:t>
            </a:r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-123701" y="1340768"/>
            <a:ext cx="9520237" cy="4615408"/>
          </a:xfrm>
        </p:spPr>
        <p:txBody>
          <a:bodyPr/>
          <a:lstStyle/>
          <a:p>
            <a:pPr algn="ctr">
              <a:buNone/>
            </a:pPr>
            <a:r>
              <a:rPr lang="fr-FR" sz="1800" dirty="0" err="1"/>
              <a:t>Iono_ku</a:t>
            </a:r>
            <a:r>
              <a:rPr lang="fr-FR" sz="1800" dirty="0"/>
              <a:t> = </a:t>
            </a:r>
            <a:r>
              <a:rPr lang="fr-FR" sz="1800" dirty="0" err="1">
                <a:latin typeface="Symbol" pitchFamily="18" charset="2"/>
              </a:rPr>
              <a:t>d</a:t>
            </a:r>
            <a:r>
              <a:rPr lang="fr-FR" sz="1800" dirty="0" err="1"/>
              <a:t>f</a:t>
            </a:r>
            <a:r>
              <a:rPr lang="fr-FR" sz="1800" baseline="-25000" dirty="0" err="1"/>
              <a:t>ku</a:t>
            </a:r>
            <a:r>
              <a:rPr lang="fr-FR" sz="1800" dirty="0"/>
              <a:t> [ (</a:t>
            </a:r>
            <a:r>
              <a:rPr lang="fr-FR" sz="1800" dirty="0" err="1"/>
              <a:t>R</a:t>
            </a:r>
            <a:r>
              <a:rPr lang="fr-FR" sz="1800" baseline="-25000" dirty="0" err="1"/>
              <a:t>c</a:t>
            </a:r>
            <a:r>
              <a:rPr lang="fr-FR" sz="1800" dirty="0"/>
              <a:t> – </a:t>
            </a:r>
            <a:r>
              <a:rPr lang="fr-FR" sz="1800" dirty="0" err="1"/>
              <a:t>SSB</a:t>
            </a:r>
            <a:r>
              <a:rPr lang="fr-FR" sz="1800" baseline="-25000" dirty="0" err="1"/>
              <a:t>c</a:t>
            </a:r>
            <a:r>
              <a:rPr lang="fr-FR" sz="1800" dirty="0"/>
              <a:t>) – (</a:t>
            </a:r>
            <a:r>
              <a:rPr lang="fr-FR" sz="1800" dirty="0" err="1"/>
              <a:t>R</a:t>
            </a:r>
            <a:r>
              <a:rPr lang="fr-FR" sz="1800" baseline="-25000" dirty="0" err="1"/>
              <a:t>ku</a:t>
            </a:r>
            <a:r>
              <a:rPr lang="fr-FR" sz="1800" dirty="0"/>
              <a:t> – </a:t>
            </a:r>
            <a:r>
              <a:rPr lang="fr-FR" sz="1800" dirty="0" err="1"/>
              <a:t>SSB</a:t>
            </a:r>
            <a:r>
              <a:rPr lang="fr-FR" sz="1800" baseline="-25000" dirty="0" err="1"/>
              <a:t>ku</a:t>
            </a:r>
            <a:r>
              <a:rPr lang="fr-FR" sz="1800" dirty="0"/>
              <a:t>) ]</a:t>
            </a:r>
          </a:p>
          <a:p>
            <a:pPr algn="ctr">
              <a:buNone/>
            </a:pPr>
            <a:endParaRPr lang="fr-FR" sz="1800" dirty="0"/>
          </a:p>
          <a:p>
            <a:pPr algn="ctr">
              <a:buNone/>
            </a:pPr>
            <a:r>
              <a:rPr lang="fr-FR" sz="1800" dirty="0" err="1">
                <a:latin typeface="Symbol" pitchFamily="18" charset="2"/>
              </a:rPr>
              <a:t>d</a:t>
            </a:r>
            <a:r>
              <a:rPr lang="fr-FR" sz="1800" dirty="0" err="1"/>
              <a:t>f</a:t>
            </a:r>
            <a:r>
              <a:rPr lang="fr-FR" sz="1800" baseline="-25000" dirty="0" err="1"/>
              <a:t>ku</a:t>
            </a:r>
            <a:r>
              <a:rPr lang="fr-FR" sz="1800" dirty="0"/>
              <a:t>= f</a:t>
            </a:r>
            <a:r>
              <a:rPr lang="fr-FR" sz="1800" baseline="-25000" dirty="0"/>
              <a:t>c</a:t>
            </a:r>
            <a:r>
              <a:rPr lang="fr-FR" sz="1800" dirty="0"/>
              <a:t>² / ( f</a:t>
            </a:r>
            <a:r>
              <a:rPr lang="fr-FR" sz="1800" baseline="-25000" dirty="0"/>
              <a:t>ku</a:t>
            </a:r>
            <a:r>
              <a:rPr lang="fr-FR" sz="1800" dirty="0"/>
              <a:t>² - f</a:t>
            </a:r>
            <a:r>
              <a:rPr lang="fr-FR" sz="1800" baseline="-25000" dirty="0"/>
              <a:t>c</a:t>
            </a:r>
            <a:r>
              <a:rPr lang="fr-FR" sz="1800" dirty="0"/>
              <a:t>²) ~ 0.179   for </a:t>
            </a:r>
            <a:r>
              <a:rPr lang="fr-FR" sz="1800" dirty="0" err="1"/>
              <a:t>Topex</a:t>
            </a:r>
            <a:r>
              <a:rPr lang="fr-FR" sz="1800" dirty="0"/>
              <a:t>, Jason missions </a:t>
            </a:r>
          </a:p>
          <a:p>
            <a:pPr algn="ctr">
              <a:buNone/>
            </a:pPr>
            <a:r>
              <a:rPr lang="fr-FR" sz="1800" dirty="0"/>
              <a:t>(~ 0.059 for </a:t>
            </a:r>
            <a:r>
              <a:rPr lang="fr-FR" sz="1800" dirty="0" err="1"/>
              <a:t>Envisat</a:t>
            </a:r>
            <a:r>
              <a:rPr lang="fr-FR" sz="1800" dirty="0"/>
              <a:t> / S-band)</a:t>
            </a:r>
          </a:p>
        </p:txBody>
      </p:sp>
      <p:pic>
        <p:nvPicPr>
          <p:cNvPr id="8" name="Image 23" descr="TableStats_iono_mle4_gim.png"/>
          <p:cNvPicPr>
            <a:picLocks noChangeAspect="1" noChangeArrowheads="1"/>
          </p:cNvPicPr>
          <p:nvPr/>
        </p:nvPicPr>
        <p:blipFill>
          <a:blip r:embed="rId2" cstate="print"/>
          <a:srcRect l="5386" t="13391" r="9470" b="7617"/>
          <a:stretch>
            <a:fillRect/>
          </a:stretch>
        </p:blipFill>
        <p:spPr bwMode="auto">
          <a:xfrm>
            <a:off x="276929" y="3068960"/>
            <a:ext cx="4104456" cy="2690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22" descr="TableStats_iono_gim.png"/>
          <p:cNvPicPr>
            <a:picLocks noChangeAspect="1" noChangeArrowheads="1"/>
          </p:cNvPicPr>
          <p:nvPr/>
        </p:nvPicPr>
        <p:blipFill>
          <a:blip r:embed="rId3" cstate="print"/>
          <a:srcRect l="5386" t="13391" r="9470" b="7617"/>
          <a:stretch>
            <a:fillRect/>
          </a:stretch>
        </p:blipFill>
        <p:spPr bwMode="auto">
          <a:xfrm>
            <a:off x="4644008" y="3069109"/>
            <a:ext cx="4104000" cy="2690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889569" y="5716488"/>
            <a:ext cx="334734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1400" dirty="0"/>
              <a:t>Jason-2, </a:t>
            </a:r>
            <a:r>
              <a:rPr lang="fr-FR" sz="1400" dirty="0" err="1"/>
              <a:t>Dual_Iono</a:t>
            </a:r>
            <a:endParaRPr lang="fr-FR" sz="1400" dirty="0"/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5148064" y="5716488"/>
            <a:ext cx="32400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1400" dirty="0"/>
              <a:t>Jason-2, </a:t>
            </a:r>
            <a:r>
              <a:rPr lang="fr-FR" sz="1400" dirty="0" err="1"/>
              <a:t>Gim_Iono</a:t>
            </a:r>
            <a:r>
              <a:rPr lang="fr-FR" sz="1400" dirty="0"/>
              <a:t> (</a:t>
            </a:r>
            <a:r>
              <a:rPr lang="fr-FR" sz="1400" dirty="0" err="1"/>
              <a:t>from</a:t>
            </a:r>
            <a:r>
              <a:rPr lang="fr-FR" sz="1400" dirty="0"/>
              <a:t> GPS data)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Espace réservé du numéro de diapositive 5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78D8AFF-5084-4CD7-8EDC-6705CA85487E}" type="slidenum">
              <a:rPr lang="fr-FR" smtClean="0"/>
              <a:pPr/>
              <a:t>21</a:t>
            </a:fld>
            <a:endParaRPr lang="fr-FR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23825" y="260648"/>
            <a:ext cx="437607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/>
              <a:t>To go further: some references</a:t>
            </a:r>
            <a:endParaRPr lang="fr-FR" sz="2400" b="1" i="1" dirty="0"/>
          </a:p>
        </p:txBody>
      </p:sp>
      <p:sp>
        <p:nvSpPr>
          <p:cNvPr id="4" name="Espace réservé du contenu 2"/>
          <p:cNvSpPr>
            <a:spLocks noGrp="1"/>
          </p:cNvSpPr>
          <p:nvPr>
            <p:ph idx="1"/>
          </p:nvPr>
        </p:nvSpPr>
        <p:spPr>
          <a:xfrm>
            <a:off x="160338" y="764704"/>
            <a:ext cx="8804149" cy="5760640"/>
          </a:xfrm>
        </p:spPr>
        <p:txBody>
          <a:bodyPr/>
          <a:lstStyle/>
          <a:p>
            <a:pPr>
              <a:buNone/>
            </a:pPr>
            <a:endParaRPr lang="en-US" sz="1200" dirty="0"/>
          </a:p>
          <a:p>
            <a:r>
              <a:rPr lang="fr-FR" sz="1200" dirty="0"/>
              <a:t>Amarouche, L., « Contribution à l’étude du biais d’état de mer », Thèse de doctorat, Paris 7, Paris, 2001.</a:t>
            </a:r>
          </a:p>
          <a:p>
            <a:endParaRPr lang="en-US" sz="1200" dirty="0"/>
          </a:p>
          <a:p>
            <a:r>
              <a:rPr lang="en-US" sz="1200" dirty="0"/>
              <a:t>Dubois, P. 2011. “I</a:t>
            </a:r>
            <a:r>
              <a:rPr lang="fr-FR" sz="1200" dirty="0" err="1"/>
              <a:t>mpact</a:t>
            </a:r>
            <a:r>
              <a:rPr lang="fr-FR" sz="1200" dirty="0"/>
              <a:t> de l’état de mer sur la mesure d’élévation des futurs instruments altimétriques </a:t>
            </a:r>
            <a:r>
              <a:rPr lang="en-GB" sz="1200" dirty="0"/>
              <a:t>”</a:t>
            </a:r>
            <a:r>
              <a:rPr lang="fr-FR" sz="1200" dirty="0"/>
              <a:t>, thèse de doctorat de l'Université Paul Sabatier, Toulouse, France.</a:t>
            </a:r>
          </a:p>
          <a:p>
            <a:endParaRPr lang="en-US" sz="1200" dirty="0"/>
          </a:p>
          <a:p>
            <a:r>
              <a:rPr lang="en-US" sz="1200" dirty="0"/>
              <a:t>Fu, L-L. and </a:t>
            </a:r>
            <a:r>
              <a:rPr lang="en-US" sz="1200" dirty="0" err="1"/>
              <a:t>Cazanave</a:t>
            </a:r>
            <a:r>
              <a:rPr lang="en-US" sz="1200" dirty="0"/>
              <a:t>, A. 2001. “Satellite altimetry and earth sciences. A handbook of techniques and applications”. San Diego: Academic Press. 463pp.</a:t>
            </a:r>
          </a:p>
          <a:p>
            <a:pPr>
              <a:buNone/>
            </a:pPr>
            <a:endParaRPr lang="fr-FR" sz="1200" dirty="0"/>
          </a:p>
          <a:p>
            <a:r>
              <a:rPr lang="fr-FR" sz="1200" dirty="0"/>
              <a:t>Gaspar, P., S. Labroue, F. </a:t>
            </a:r>
            <a:r>
              <a:rPr lang="fr-FR" sz="1200" dirty="0" err="1"/>
              <a:t>Ogor</a:t>
            </a:r>
            <a:r>
              <a:rPr lang="fr-FR" sz="1200" dirty="0"/>
              <a:t>, G. Lafitte, L. Marchal, and M. </a:t>
            </a:r>
            <a:r>
              <a:rPr lang="fr-FR" sz="1200" dirty="0" err="1"/>
              <a:t>Rafanel</a:t>
            </a:r>
            <a:r>
              <a:rPr lang="fr-FR" sz="1200" dirty="0"/>
              <a:t>. 2002. « </a:t>
            </a:r>
            <a:r>
              <a:rPr lang="fr-FR" sz="1200" dirty="0" err="1"/>
              <a:t>Improving</a:t>
            </a:r>
            <a:r>
              <a:rPr lang="fr-FR" sz="1200" dirty="0"/>
              <a:t> </a:t>
            </a:r>
            <a:r>
              <a:rPr lang="fr-FR" sz="1200" dirty="0" err="1"/>
              <a:t>nonparametric</a:t>
            </a:r>
            <a:r>
              <a:rPr lang="fr-FR" sz="1200" dirty="0"/>
              <a:t> </a:t>
            </a:r>
            <a:r>
              <a:rPr lang="fr-FR" sz="1200" dirty="0" err="1"/>
              <a:t>estimates</a:t>
            </a:r>
            <a:r>
              <a:rPr lang="fr-FR" sz="1200" dirty="0"/>
              <a:t> of the </a:t>
            </a:r>
            <a:r>
              <a:rPr lang="fr-FR" sz="1200" dirty="0" err="1"/>
              <a:t>sea</a:t>
            </a:r>
            <a:r>
              <a:rPr lang="fr-FR" sz="1200" dirty="0"/>
              <a:t> state </a:t>
            </a:r>
            <a:r>
              <a:rPr lang="fr-FR" sz="1200" dirty="0" err="1"/>
              <a:t>bias</a:t>
            </a:r>
            <a:r>
              <a:rPr lang="fr-FR" sz="1200" dirty="0"/>
              <a:t> in radar </a:t>
            </a:r>
            <a:r>
              <a:rPr lang="fr-FR" sz="1200" dirty="0" err="1"/>
              <a:t>altimetry</a:t>
            </a:r>
            <a:r>
              <a:rPr lang="fr-FR" sz="1200" dirty="0"/>
              <a:t> </a:t>
            </a:r>
            <a:r>
              <a:rPr lang="fr-FR" sz="1200" dirty="0" err="1"/>
              <a:t>measurements</a:t>
            </a:r>
            <a:r>
              <a:rPr lang="fr-FR" sz="1200" dirty="0"/>
              <a:t> of </a:t>
            </a:r>
            <a:r>
              <a:rPr lang="fr-FR" sz="1200" dirty="0" err="1"/>
              <a:t>sea</a:t>
            </a:r>
            <a:r>
              <a:rPr lang="fr-FR" sz="1200" dirty="0"/>
              <a:t> </a:t>
            </a:r>
            <a:r>
              <a:rPr lang="fr-FR" sz="1200" dirty="0" err="1"/>
              <a:t>level</a:t>
            </a:r>
            <a:r>
              <a:rPr lang="fr-FR" sz="1200" dirty="0"/>
              <a:t> », J. </a:t>
            </a:r>
            <a:r>
              <a:rPr lang="fr-FR" sz="1200" dirty="0" err="1"/>
              <a:t>Atmos</a:t>
            </a:r>
            <a:r>
              <a:rPr lang="fr-FR" sz="1200" dirty="0"/>
              <a:t>. </a:t>
            </a:r>
            <a:r>
              <a:rPr lang="fr-FR" sz="1200" dirty="0" err="1"/>
              <a:t>Oceanic</a:t>
            </a:r>
            <a:r>
              <a:rPr lang="fr-FR" sz="1200" dirty="0"/>
              <a:t> </a:t>
            </a:r>
            <a:r>
              <a:rPr lang="fr-FR" sz="1200" dirty="0" err="1"/>
              <a:t>Technol</a:t>
            </a:r>
            <a:r>
              <a:rPr lang="fr-FR" sz="1200" dirty="0"/>
              <a:t>., 19, 1690-1707.</a:t>
            </a:r>
          </a:p>
          <a:p>
            <a:pPr>
              <a:buNone/>
            </a:pPr>
            <a:endParaRPr lang="fr-FR" sz="1200" dirty="0"/>
          </a:p>
          <a:p>
            <a:r>
              <a:rPr lang="fr-FR" sz="1200" dirty="0"/>
              <a:t>Labroue, S., P. Gaspar, J. </a:t>
            </a:r>
            <a:r>
              <a:rPr lang="fr-FR" sz="1200" dirty="0" err="1"/>
              <a:t>Dorandeu</a:t>
            </a:r>
            <a:r>
              <a:rPr lang="fr-FR" sz="1200" dirty="0"/>
              <a:t>, F. </a:t>
            </a:r>
            <a:r>
              <a:rPr lang="fr-FR" sz="1200" dirty="0" err="1"/>
              <a:t>Mertz</a:t>
            </a:r>
            <a:r>
              <a:rPr lang="fr-FR" sz="1200" dirty="0"/>
              <a:t>, N. </a:t>
            </a:r>
            <a:r>
              <a:rPr lang="fr-FR" sz="1200" dirty="0" err="1"/>
              <a:t>Tran</a:t>
            </a:r>
            <a:r>
              <a:rPr lang="fr-FR" sz="1200" dirty="0"/>
              <a:t>, O.-Z. </a:t>
            </a:r>
            <a:r>
              <a:rPr lang="fr-FR" sz="1200" dirty="0" err="1"/>
              <a:t>Zanife</a:t>
            </a:r>
            <a:r>
              <a:rPr lang="fr-FR" sz="1200" dirty="0"/>
              <a:t>, P. Vincent, N. Picot, and P. </a:t>
            </a:r>
            <a:r>
              <a:rPr lang="fr-FR" sz="1200" dirty="0" err="1"/>
              <a:t>Femenias</a:t>
            </a:r>
            <a:r>
              <a:rPr lang="fr-FR" sz="1200" dirty="0"/>
              <a:t>. </a:t>
            </a:r>
            <a:r>
              <a:rPr lang="en-GB" sz="1200" dirty="0"/>
              <a:t>2006. “</a:t>
            </a:r>
            <a:r>
              <a:rPr lang="fr-FR" sz="1200" dirty="0" err="1"/>
              <a:t>Overview</a:t>
            </a:r>
            <a:r>
              <a:rPr lang="fr-FR" sz="1200" dirty="0"/>
              <a:t> of the </a:t>
            </a:r>
            <a:r>
              <a:rPr lang="fr-FR" sz="1200" dirty="0" err="1"/>
              <a:t>improvements</a:t>
            </a:r>
            <a:r>
              <a:rPr lang="fr-FR" sz="1200" dirty="0"/>
              <a:t> made on the </a:t>
            </a:r>
            <a:r>
              <a:rPr lang="fr-FR" sz="1200" dirty="0" err="1"/>
              <a:t>empirical</a:t>
            </a:r>
            <a:r>
              <a:rPr lang="fr-FR" sz="1200" dirty="0"/>
              <a:t> </a:t>
            </a:r>
            <a:r>
              <a:rPr lang="fr-FR" sz="1200" dirty="0" err="1"/>
              <a:t>determination</a:t>
            </a:r>
            <a:r>
              <a:rPr lang="fr-FR" sz="1200" dirty="0"/>
              <a:t> of the </a:t>
            </a:r>
            <a:r>
              <a:rPr lang="fr-FR" sz="1200" dirty="0" err="1"/>
              <a:t>sea</a:t>
            </a:r>
            <a:r>
              <a:rPr lang="fr-FR" sz="1200" dirty="0"/>
              <a:t> state </a:t>
            </a:r>
            <a:r>
              <a:rPr lang="fr-FR" sz="1200" dirty="0" err="1"/>
              <a:t>bias</a:t>
            </a:r>
            <a:r>
              <a:rPr lang="fr-FR" sz="1200" dirty="0"/>
              <a:t> correction », </a:t>
            </a:r>
            <a:r>
              <a:rPr lang="fr-FR" sz="1200" dirty="0" err="1"/>
              <a:t>Proceedings</a:t>
            </a:r>
            <a:r>
              <a:rPr lang="fr-FR" sz="1200" dirty="0"/>
              <a:t> of the of the 15 </a:t>
            </a:r>
            <a:r>
              <a:rPr lang="fr-FR" sz="1200" dirty="0" err="1"/>
              <a:t>Years</a:t>
            </a:r>
            <a:r>
              <a:rPr lang="fr-FR" sz="1200" dirty="0"/>
              <a:t> of Progress in Radar </a:t>
            </a:r>
            <a:r>
              <a:rPr lang="fr-FR" sz="1200" dirty="0" err="1"/>
              <a:t>Altimetry</a:t>
            </a:r>
            <a:r>
              <a:rPr lang="fr-FR" sz="1200" dirty="0"/>
              <a:t> Symposium, </a:t>
            </a:r>
            <a:r>
              <a:rPr lang="fr-FR" sz="1200" dirty="0" err="1"/>
              <a:t>Venice</a:t>
            </a:r>
            <a:r>
              <a:rPr lang="fr-FR" sz="1200" dirty="0"/>
              <a:t>, </a:t>
            </a:r>
            <a:r>
              <a:rPr lang="fr-FR" sz="1200" dirty="0" err="1"/>
              <a:t>Italy</a:t>
            </a:r>
            <a:r>
              <a:rPr lang="fr-FR" sz="1200" dirty="0"/>
              <a:t>, 13-18 March 2006. (</a:t>
            </a:r>
            <a:r>
              <a:rPr lang="fr-FR" sz="1200" dirty="0" err="1"/>
              <a:t>Available</a:t>
            </a:r>
            <a:r>
              <a:rPr lang="fr-FR" sz="1200" dirty="0"/>
              <a:t> </a:t>
            </a:r>
            <a:r>
              <a:rPr lang="fr-FR" sz="1200" dirty="0" err="1"/>
              <a:t>at</a:t>
            </a:r>
            <a:r>
              <a:rPr lang="fr-FR" sz="1200" dirty="0"/>
              <a:t> </a:t>
            </a:r>
            <a:r>
              <a:rPr lang="en-GB" sz="1200" u="sng" dirty="0">
                <a:hlinkClick r:id="rId2"/>
              </a:rPr>
              <a:t>http://earth.esa.int/workshops/venice06/participants/318/paper_318_labroue.pdf</a:t>
            </a:r>
            <a:r>
              <a:rPr lang="fr-FR" sz="1200" dirty="0"/>
              <a:t>).</a:t>
            </a:r>
          </a:p>
          <a:p>
            <a:pPr>
              <a:buNone/>
            </a:pPr>
            <a:endParaRPr lang="fr-FR" sz="1200" dirty="0"/>
          </a:p>
          <a:p>
            <a:r>
              <a:rPr lang="en-GB" sz="1200" dirty="0"/>
              <a:t>Tran, N., D. Vandemark, S. Labroue, H. </a:t>
            </a:r>
            <a:r>
              <a:rPr lang="en-GB" sz="1200" dirty="0" err="1"/>
              <a:t>Feng</a:t>
            </a:r>
            <a:r>
              <a:rPr lang="en-GB" sz="1200" dirty="0"/>
              <a:t>, B. </a:t>
            </a:r>
            <a:r>
              <a:rPr lang="en-GB" sz="1200" dirty="0" err="1"/>
              <a:t>Chapron</a:t>
            </a:r>
            <a:r>
              <a:rPr lang="en-GB" sz="1200" dirty="0"/>
              <a:t>, H. L. </a:t>
            </a:r>
            <a:r>
              <a:rPr lang="en-GB" sz="1200" dirty="0" err="1"/>
              <a:t>Tolman</a:t>
            </a:r>
            <a:r>
              <a:rPr lang="en-GB" sz="1200" dirty="0"/>
              <a:t>, J. </a:t>
            </a:r>
            <a:r>
              <a:rPr lang="en-GB" sz="1200" dirty="0" err="1"/>
              <a:t>Lambin</a:t>
            </a:r>
            <a:r>
              <a:rPr lang="en-GB" sz="1200" dirty="0"/>
              <a:t>, and N. Picot: “Sea state bias in altimeter sea level estimates determined by combining wave model and satellite data”, </a:t>
            </a:r>
            <a:r>
              <a:rPr lang="en-GB" sz="1200" i="1" dirty="0"/>
              <a:t>J. </a:t>
            </a:r>
            <a:r>
              <a:rPr lang="en-GB" sz="1200" i="1" dirty="0" err="1"/>
              <a:t>Geophys</a:t>
            </a:r>
            <a:r>
              <a:rPr lang="en-GB" sz="1200" i="1" dirty="0"/>
              <a:t>. Res</a:t>
            </a:r>
            <a:r>
              <a:rPr lang="en-GB" sz="1200" dirty="0"/>
              <a:t>., 115, C03020, doi:10.1029/2009JC005534, 2010.</a:t>
            </a:r>
          </a:p>
          <a:p>
            <a:pPr>
              <a:buNone/>
            </a:pPr>
            <a:endParaRPr lang="fr-FR" sz="1200" dirty="0"/>
          </a:p>
          <a:p>
            <a:r>
              <a:rPr lang="fr-FR" sz="1200" dirty="0"/>
              <a:t>Vandemark, D., N. </a:t>
            </a:r>
            <a:r>
              <a:rPr lang="fr-FR" sz="1200" dirty="0" err="1"/>
              <a:t>Tran</a:t>
            </a:r>
            <a:r>
              <a:rPr lang="fr-FR" sz="1200" dirty="0"/>
              <a:t>, B. D. Beckley, B. </a:t>
            </a:r>
            <a:r>
              <a:rPr lang="fr-FR" sz="1200" dirty="0" err="1"/>
              <a:t>Chapron</a:t>
            </a:r>
            <a:r>
              <a:rPr lang="fr-FR" sz="1200" dirty="0"/>
              <a:t>, and P. Gaspar. 2002. Direct estimation of </a:t>
            </a:r>
            <a:r>
              <a:rPr lang="fr-FR" sz="1200" dirty="0" err="1"/>
              <a:t>sea</a:t>
            </a:r>
            <a:r>
              <a:rPr lang="fr-FR" sz="1200" dirty="0"/>
              <a:t> state impacts on radar </a:t>
            </a:r>
            <a:r>
              <a:rPr lang="fr-FR" sz="1200" dirty="0" err="1"/>
              <a:t>altimeter</a:t>
            </a:r>
            <a:r>
              <a:rPr lang="fr-FR" sz="1200" dirty="0"/>
              <a:t> </a:t>
            </a:r>
            <a:r>
              <a:rPr lang="fr-FR" sz="1200" dirty="0" err="1"/>
              <a:t>sea</a:t>
            </a:r>
            <a:r>
              <a:rPr lang="fr-FR" sz="1200" dirty="0"/>
              <a:t> </a:t>
            </a:r>
            <a:r>
              <a:rPr lang="fr-FR" sz="1200" dirty="0" err="1"/>
              <a:t>level</a:t>
            </a:r>
            <a:r>
              <a:rPr lang="fr-FR" sz="1200" dirty="0"/>
              <a:t> </a:t>
            </a:r>
            <a:r>
              <a:rPr lang="fr-FR" sz="1200" dirty="0" err="1"/>
              <a:t>measurements</a:t>
            </a:r>
            <a:r>
              <a:rPr lang="fr-FR" sz="1200" dirty="0"/>
              <a:t>. </a:t>
            </a:r>
            <a:r>
              <a:rPr lang="fr-FR" sz="1200" dirty="0" err="1"/>
              <a:t>Geophys</a:t>
            </a:r>
            <a:r>
              <a:rPr lang="fr-FR" sz="1200" dirty="0"/>
              <a:t>. </a:t>
            </a:r>
            <a:r>
              <a:rPr lang="fr-FR" sz="1200" dirty="0" err="1"/>
              <a:t>Res</a:t>
            </a:r>
            <a:r>
              <a:rPr lang="fr-FR" sz="1200" dirty="0"/>
              <a:t>. </a:t>
            </a:r>
            <a:r>
              <a:rPr lang="fr-FR" sz="1200" dirty="0" err="1"/>
              <a:t>Lett</a:t>
            </a:r>
            <a:r>
              <a:rPr lang="fr-FR" sz="1200" dirty="0"/>
              <a:t>., 29(24), 2148. </a:t>
            </a:r>
            <a:r>
              <a:rPr lang="fr-FR" sz="1200" dirty="0" err="1"/>
              <a:t>doi</a:t>
            </a:r>
            <a:r>
              <a:rPr lang="fr-FR" sz="1200" dirty="0"/>
              <a:t>:10.1029/2002GL015776.</a:t>
            </a:r>
          </a:p>
          <a:p>
            <a:endParaRPr lang="fr-FR" sz="1200" dirty="0"/>
          </a:p>
          <a:p>
            <a:r>
              <a:rPr lang="fr-FR" sz="1200" dirty="0"/>
              <a:t>Walsh, E. J. , F. C. Jackson, D. E. </a:t>
            </a:r>
            <a:r>
              <a:rPr lang="fr-FR" sz="1200" dirty="0" err="1"/>
              <a:t>Hines</a:t>
            </a:r>
            <a:r>
              <a:rPr lang="fr-FR" sz="1200" dirty="0"/>
              <a:t>, C. Piazza, L. G. </a:t>
            </a:r>
            <a:r>
              <a:rPr lang="fr-FR" sz="1200" dirty="0" err="1"/>
              <a:t>Hevizi</a:t>
            </a:r>
            <a:r>
              <a:rPr lang="fr-FR" sz="1200" dirty="0"/>
              <a:t>, D. J. </a:t>
            </a:r>
            <a:r>
              <a:rPr lang="fr-FR" sz="1200" dirty="0" err="1"/>
              <a:t>Mclaughlin</a:t>
            </a:r>
            <a:r>
              <a:rPr lang="fr-FR" sz="1200" dirty="0"/>
              <a:t>, R. E. </a:t>
            </a:r>
            <a:r>
              <a:rPr lang="fr-FR" sz="1200" dirty="0" err="1"/>
              <a:t>Mcintosh</a:t>
            </a:r>
            <a:r>
              <a:rPr lang="fr-FR" sz="1200" dirty="0"/>
              <a:t>, R. N. Swift, J. F. Scott, J. K. </a:t>
            </a:r>
            <a:r>
              <a:rPr lang="fr-FR" sz="1200" dirty="0" err="1"/>
              <a:t>Yungel</a:t>
            </a:r>
            <a:r>
              <a:rPr lang="fr-FR" sz="1200" dirty="0"/>
              <a:t>, and E. B. Frederick, "</a:t>
            </a:r>
            <a:r>
              <a:rPr lang="fr-FR" sz="1200" dirty="0" err="1"/>
              <a:t>Frequency</a:t>
            </a:r>
            <a:r>
              <a:rPr lang="fr-FR" sz="1200" dirty="0"/>
              <a:t> </a:t>
            </a:r>
            <a:r>
              <a:rPr lang="fr-FR" sz="1200" dirty="0" err="1"/>
              <a:t>dependence</a:t>
            </a:r>
            <a:r>
              <a:rPr lang="fr-FR" sz="1200" dirty="0"/>
              <a:t> of </a:t>
            </a:r>
            <a:r>
              <a:rPr lang="fr-FR" sz="1200" dirty="0" err="1"/>
              <a:t>electromagnetic</a:t>
            </a:r>
            <a:r>
              <a:rPr lang="fr-FR" sz="1200" dirty="0"/>
              <a:t> </a:t>
            </a:r>
            <a:r>
              <a:rPr lang="fr-FR" sz="1200" dirty="0" err="1"/>
              <a:t>bias</a:t>
            </a:r>
            <a:r>
              <a:rPr lang="fr-FR" sz="1200" dirty="0"/>
              <a:t> in radar </a:t>
            </a:r>
            <a:r>
              <a:rPr lang="fr-FR" sz="1200" dirty="0" err="1"/>
              <a:t>altimeter</a:t>
            </a:r>
            <a:r>
              <a:rPr lang="fr-FR" sz="1200" dirty="0"/>
              <a:t> </a:t>
            </a:r>
            <a:r>
              <a:rPr lang="fr-FR" sz="1200" dirty="0" err="1"/>
              <a:t>sea</a:t>
            </a:r>
            <a:r>
              <a:rPr lang="fr-FR" sz="1200" dirty="0"/>
              <a:t> surface range </a:t>
            </a:r>
            <a:r>
              <a:rPr lang="fr-FR" sz="1200" dirty="0" err="1"/>
              <a:t>measurements</a:t>
            </a:r>
            <a:r>
              <a:rPr lang="fr-FR" sz="1200" dirty="0"/>
              <a:t>" , Journal of </a:t>
            </a:r>
            <a:r>
              <a:rPr lang="fr-FR" sz="1200" dirty="0" err="1"/>
              <a:t>Geophysical</a:t>
            </a:r>
            <a:r>
              <a:rPr lang="fr-FR" sz="1200" dirty="0"/>
              <a:t> </a:t>
            </a:r>
            <a:r>
              <a:rPr lang="fr-FR" sz="1200" dirty="0" err="1"/>
              <a:t>Research</a:t>
            </a:r>
            <a:r>
              <a:rPr lang="fr-FR" sz="1200" dirty="0"/>
              <a:t>, vol. 96, no. </a:t>
            </a:r>
            <a:r>
              <a:rPr lang="fr-FR" sz="1200" dirty="0" err="1"/>
              <a:t>Cll</a:t>
            </a:r>
            <a:r>
              <a:rPr lang="fr-FR" sz="1200" dirty="0"/>
              <a:t>, pp. 20571-20583, 1991.</a:t>
            </a:r>
          </a:p>
          <a:p>
            <a:endParaRPr lang="fr-FR" sz="1200" dirty="0"/>
          </a:p>
          <a:p>
            <a:endParaRPr lang="fr-FR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2000" r="-2500" b="-25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Espace réservé du numéro de diapositive 5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78D8AFF-5084-4CD7-8EDC-6705CA85487E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395536" y="1879664"/>
            <a:ext cx="696088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1463" indent="-271463">
              <a:buFont typeface="Wingdings" pitchFamily="2" charset="2"/>
              <a:buChar char="v"/>
            </a:pPr>
            <a:r>
              <a:rPr lang="fr-FR" dirty="0" err="1"/>
              <a:t>Origin</a:t>
            </a:r>
            <a:r>
              <a:rPr lang="fr-FR" dirty="0"/>
              <a:t> and issues of the </a:t>
            </a:r>
            <a:r>
              <a:rPr lang="fr-FR" dirty="0" err="1"/>
              <a:t>modelling</a:t>
            </a:r>
            <a:r>
              <a:rPr lang="fr-FR" dirty="0"/>
              <a:t> of the </a:t>
            </a:r>
            <a:r>
              <a:rPr lang="fr-FR" dirty="0" err="1"/>
              <a:t>sea</a:t>
            </a:r>
            <a:r>
              <a:rPr lang="fr-FR" dirty="0"/>
              <a:t> state </a:t>
            </a:r>
            <a:r>
              <a:rPr lang="fr-FR" dirty="0" err="1"/>
              <a:t>bias</a:t>
            </a:r>
            <a:endParaRPr lang="fr-FR" dirty="0"/>
          </a:p>
          <a:p>
            <a:pPr marL="271463" indent="-271463">
              <a:buFont typeface="Wingdings" pitchFamily="2" charset="2"/>
              <a:buChar char="v"/>
            </a:pPr>
            <a:endParaRPr lang="fr-FR" dirty="0"/>
          </a:p>
          <a:p>
            <a:pPr marL="271463" indent="-271463">
              <a:buFont typeface="Wingdings" pitchFamily="2" charset="2"/>
              <a:buChar char="v"/>
            </a:pPr>
            <a:r>
              <a:rPr lang="fr-FR" dirty="0"/>
              <a:t>Calibration of the </a:t>
            </a:r>
            <a:r>
              <a:rPr lang="fr-FR" dirty="0" err="1"/>
              <a:t>geophysical</a:t>
            </a:r>
            <a:r>
              <a:rPr lang="fr-FR" dirty="0"/>
              <a:t> </a:t>
            </a:r>
            <a:r>
              <a:rPr lang="fr-FR" dirty="0" err="1"/>
              <a:t>parameters</a:t>
            </a:r>
            <a:r>
              <a:rPr lang="fr-FR" dirty="0"/>
              <a:t> and </a:t>
            </a:r>
            <a:r>
              <a:rPr lang="fr-FR" dirty="0" err="1"/>
              <a:t>empirical</a:t>
            </a:r>
            <a:r>
              <a:rPr lang="fr-FR" dirty="0"/>
              <a:t> </a:t>
            </a:r>
            <a:r>
              <a:rPr lang="fr-FR" dirty="0" err="1"/>
              <a:t>models</a:t>
            </a:r>
            <a:endParaRPr lang="fr-FR" dirty="0"/>
          </a:p>
          <a:p>
            <a:pPr marL="271463" indent="-271463">
              <a:buFont typeface="Wingdings" pitchFamily="2" charset="2"/>
              <a:buChar char="v"/>
            </a:pPr>
            <a:endParaRPr lang="fr-FR" dirty="0"/>
          </a:p>
          <a:p>
            <a:pPr marL="271463" indent="-271463">
              <a:buFont typeface="Wingdings" pitchFamily="2" charset="2"/>
              <a:buChar char="v"/>
            </a:pPr>
            <a:r>
              <a:rPr lang="fr-FR" dirty="0" err="1"/>
              <a:t>Frequency</a:t>
            </a:r>
            <a:r>
              <a:rPr lang="fr-FR" dirty="0"/>
              <a:t> </a:t>
            </a:r>
            <a:r>
              <a:rPr lang="fr-FR" dirty="0" err="1"/>
              <a:t>dependence</a:t>
            </a:r>
            <a:r>
              <a:rPr lang="fr-FR" dirty="0"/>
              <a:t> and ionosphérique correction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23825" y="260648"/>
            <a:ext cx="141737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/>
              <a:t>Contents</a:t>
            </a:r>
            <a:endParaRPr lang="fr-FR" sz="2400" b="1" i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Espace réservé du numéro de diapositive 5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57E3C22-0F79-4FAE-B0EA-6D75661AF3CE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123825" y="260648"/>
            <a:ext cx="55226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/>
              <a:t>What do we mean by “sea state bias” ?</a:t>
            </a:r>
            <a:endParaRPr lang="fr-FR" sz="2400" b="1" i="1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79512" y="954886"/>
            <a:ext cx="8836024" cy="2000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73050" indent="-273050">
              <a:spcBef>
                <a:spcPts val="600"/>
              </a:spcBef>
              <a:buFont typeface="Wingdings" pitchFamily="2" charset="2"/>
              <a:buChar char="v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Ocean surface waves induce a range bias in altimeter retrieved sea surface height (SSH), because </a:t>
            </a:r>
            <a:r>
              <a:rPr lang="en-US" sz="1400" dirty="0"/>
              <a:t>“real” waves have peaky crests and flat troughs along with non-uniform distribution of surface </a:t>
            </a:r>
            <a:r>
              <a:rPr lang="en-US" sz="1400" dirty="0" err="1"/>
              <a:t>rugosities</a:t>
            </a:r>
            <a:r>
              <a:rPr lang="en-US" sz="1400" dirty="0"/>
              <a:t> </a:t>
            </a:r>
          </a:p>
          <a:p>
            <a:pPr marL="273050" indent="-273050">
              <a:spcBef>
                <a:spcPts val="600"/>
              </a:spcBef>
              <a:buFont typeface="Wingdings" pitchFamily="2" charset="2"/>
              <a:buChar char="v"/>
            </a:pPr>
            <a:endParaRPr lang="en-US" sz="800" dirty="0">
              <a:latin typeface="Arial" pitchFamily="34" charset="0"/>
              <a:cs typeface="Arial" pitchFamily="34" charset="0"/>
            </a:endParaRPr>
          </a:p>
          <a:p>
            <a:pPr marL="273050" indent="-273050">
              <a:spcBef>
                <a:spcPts val="600"/>
              </a:spcBef>
              <a:buFont typeface="Wingdings" pitchFamily="2" charset="2"/>
              <a:buChar char="v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This error or Sea State Bias (SSB) has to be modeled and removed for accurate altimetry measurement.</a:t>
            </a:r>
          </a:p>
          <a:p>
            <a:pPr marL="273050" indent="-273050">
              <a:spcBef>
                <a:spcPts val="600"/>
              </a:spcBef>
              <a:buFont typeface="Wingdings" pitchFamily="2" charset="2"/>
              <a:buChar char="v"/>
            </a:pPr>
            <a:endParaRPr lang="en-US" sz="800" dirty="0">
              <a:latin typeface="Arial" pitchFamily="34" charset="0"/>
              <a:cs typeface="Arial" pitchFamily="34" charset="0"/>
            </a:endParaRPr>
          </a:p>
          <a:p>
            <a:pPr marL="273050" indent="-273050">
              <a:spcBef>
                <a:spcPts val="600"/>
              </a:spcBef>
              <a:buFont typeface="Wingdings" pitchFamily="2" charset="2"/>
              <a:buChar char="v"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It includes:</a:t>
            </a:r>
          </a:p>
          <a:p>
            <a:pPr marL="273050" indent="-273050">
              <a:spcBef>
                <a:spcPts val="600"/>
              </a:spcBef>
              <a:buFont typeface="Wingdings" pitchFamily="2" charset="2"/>
              <a:buChar char="v"/>
            </a:pPr>
            <a:endParaRPr kumimoji="0" lang="en-US" sz="800" b="0" i="0" u="none" strike="noStrike" cap="none" normalizeH="0" baseline="0" dirty="0">
              <a:ln>
                <a:noFill/>
              </a:ln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273050" indent="-273050">
              <a:spcBef>
                <a:spcPts val="600"/>
              </a:spcBef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 pitchFamily="18" charset="0"/>
                <a:cs typeface="NimbusRomNo9L-Regu"/>
              </a:rPr>
              <a:t>			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 pitchFamily="18" charset="0"/>
                <a:cs typeface="NimbusRomNo9L-Regu"/>
              </a:rPr>
              <a:t>SSB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 pitchFamily="18" charset="0"/>
                <a:cs typeface="NimbusRomNo9L-Regu"/>
              </a:rPr>
              <a:t> = </a:t>
            </a:r>
            <a:r>
              <a:rPr lang="en-US" sz="1400" b="1" dirty="0">
                <a:solidFill>
                  <a:srgbClr val="C00000"/>
                </a:solidFill>
                <a:ea typeface="Times New Roman" pitchFamily="18" charset="0"/>
                <a:cs typeface="NimbusRomNo9L-Regu"/>
              </a:rPr>
              <a:t>Electromagnetic Bias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 pitchFamily="18" charset="0"/>
                <a:cs typeface="NimbusRomNo9L-Regu"/>
              </a:rPr>
              <a:t> + </a:t>
            </a:r>
            <a:r>
              <a:rPr lang="en-US" sz="1400" b="1" dirty="0" err="1">
                <a:solidFill>
                  <a:srgbClr val="0070C0"/>
                </a:solidFill>
                <a:ea typeface="Times New Roman" pitchFamily="18" charset="0"/>
                <a:cs typeface="NimbusRomNo9L-Regu"/>
              </a:rPr>
              <a:t>Skewness</a:t>
            </a:r>
            <a:r>
              <a:rPr lang="en-US" sz="1400" b="1" dirty="0">
                <a:solidFill>
                  <a:srgbClr val="0070C0"/>
                </a:solidFill>
                <a:ea typeface="Times New Roman" pitchFamily="18" charset="0"/>
                <a:cs typeface="NimbusRomNo9L-Regu"/>
              </a:rPr>
              <a:t> Bias 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 pitchFamily="18" charset="0"/>
                <a:cs typeface="NimbusRomNo9L-Regu"/>
              </a:rPr>
              <a:t>+ </a:t>
            </a:r>
            <a:r>
              <a:rPr lang="en-US" sz="1400" b="1" dirty="0">
                <a:solidFill>
                  <a:srgbClr val="7030A0"/>
                </a:solidFill>
                <a:ea typeface="Times New Roman" pitchFamily="18" charset="0"/>
                <a:cs typeface="NimbusRomNo9L-Regu"/>
              </a:rPr>
              <a:t>Processing Bias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</p:txBody>
      </p:sp>
      <p:pic>
        <p:nvPicPr>
          <p:cNvPr id="36" name="Picture 4" descr="ssb_drawing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5229200"/>
            <a:ext cx="7340997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/>
          <p:cNvSpPr txBox="1"/>
          <p:nvPr/>
        </p:nvSpPr>
        <p:spPr>
          <a:xfrm>
            <a:off x="0" y="3251416"/>
            <a:ext cx="3851920" cy="2049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Due to:</a:t>
            </a:r>
          </a:p>
          <a:p>
            <a:pPr lvl="1" indent="-185738">
              <a:buFont typeface="Arial" pitchFamily="34" charset="0"/>
              <a:buChar char="•"/>
            </a:pPr>
            <a:r>
              <a:rPr lang="fr-FR" sz="1200" b="1" dirty="0" err="1">
                <a:solidFill>
                  <a:srgbClr val="C00000"/>
                </a:solidFill>
              </a:rPr>
              <a:t>Hydrodynamic</a:t>
            </a:r>
            <a:r>
              <a:rPr lang="fr-FR" sz="1200" b="1" dirty="0">
                <a:solidFill>
                  <a:srgbClr val="C00000"/>
                </a:solidFill>
              </a:rPr>
              <a:t> modulation </a:t>
            </a:r>
            <a:r>
              <a:rPr lang="fr-FR" sz="1200" dirty="0">
                <a:solidFill>
                  <a:srgbClr val="C00000"/>
                </a:solidFill>
              </a:rPr>
              <a:t>: </a:t>
            </a:r>
            <a:r>
              <a:rPr lang="fr-FR" sz="1200" dirty="0" err="1"/>
              <a:t>correlation</a:t>
            </a:r>
            <a:r>
              <a:rPr lang="fr-FR" sz="1200" dirty="0"/>
              <a:t> of short </a:t>
            </a:r>
            <a:r>
              <a:rPr lang="fr-FR" sz="1200" dirty="0" err="1"/>
              <a:t>waves</a:t>
            </a:r>
            <a:r>
              <a:rPr lang="fr-FR" sz="1200" dirty="0"/>
              <a:t> </a:t>
            </a:r>
            <a:r>
              <a:rPr lang="fr-FR" sz="1200" dirty="0" err="1"/>
              <a:t>slopes</a:t>
            </a:r>
            <a:r>
              <a:rPr lang="fr-FR" sz="1200" dirty="0"/>
              <a:t> </a:t>
            </a:r>
            <a:r>
              <a:rPr lang="fr-FR" sz="1200" dirty="0" err="1"/>
              <a:t>with</a:t>
            </a:r>
            <a:r>
              <a:rPr lang="fr-FR" sz="1200" dirty="0"/>
              <a:t> long </a:t>
            </a:r>
            <a:r>
              <a:rPr lang="fr-FR" sz="1200" dirty="0" err="1"/>
              <a:t>waves</a:t>
            </a:r>
            <a:r>
              <a:rPr lang="fr-FR" sz="1200" dirty="0"/>
              <a:t> </a:t>
            </a:r>
            <a:r>
              <a:rPr lang="fr-FR" sz="1200" dirty="0" err="1"/>
              <a:t>heigths</a:t>
            </a:r>
            <a:endParaRPr lang="fr-FR" sz="1200" dirty="0"/>
          </a:p>
          <a:p>
            <a:pPr lvl="1" indent="-185738">
              <a:buFont typeface="Arial" pitchFamily="34" charset="0"/>
              <a:buChar char="•"/>
            </a:pPr>
            <a:r>
              <a:rPr lang="fr-FR" sz="1200" b="1" dirty="0">
                <a:solidFill>
                  <a:srgbClr val="C00000"/>
                </a:solidFill>
              </a:rPr>
              <a:t>Tilt modulation </a:t>
            </a:r>
            <a:r>
              <a:rPr lang="fr-FR" sz="1200" dirty="0">
                <a:solidFill>
                  <a:srgbClr val="C00000"/>
                </a:solidFill>
              </a:rPr>
              <a:t>: </a:t>
            </a:r>
            <a:r>
              <a:rPr lang="fr-FR" sz="1200" dirty="0" err="1"/>
              <a:t>correlation</a:t>
            </a:r>
            <a:r>
              <a:rPr lang="fr-FR" sz="1200" dirty="0"/>
              <a:t> of long </a:t>
            </a:r>
            <a:r>
              <a:rPr lang="fr-FR" sz="1200" dirty="0" err="1"/>
              <a:t>waves</a:t>
            </a:r>
            <a:r>
              <a:rPr lang="fr-FR" sz="1200" dirty="0"/>
              <a:t> </a:t>
            </a:r>
            <a:r>
              <a:rPr lang="fr-FR" sz="1200" dirty="0" err="1"/>
              <a:t>slopes</a:t>
            </a:r>
            <a:r>
              <a:rPr lang="fr-FR" sz="1200" dirty="0"/>
              <a:t> </a:t>
            </a:r>
            <a:r>
              <a:rPr lang="fr-FR" sz="1200" dirty="0" err="1"/>
              <a:t>with</a:t>
            </a:r>
            <a:r>
              <a:rPr lang="fr-FR" sz="1200" dirty="0"/>
              <a:t> long </a:t>
            </a:r>
            <a:r>
              <a:rPr lang="fr-FR" sz="1200" dirty="0" err="1"/>
              <a:t>waves</a:t>
            </a:r>
            <a:r>
              <a:rPr lang="fr-FR" sz="1200" dirty="0"/>
              <a:t> </a:t>
            </a:r>
            <a:r>
              <a:rPr lang="fr-FR" sz="1200" dirty="0" err="1"/>
              <a:t>heights</a:t>
            </a:r>
            <a:endParaRPr lang="fr-FR" sz="1200" dirty="0"/>
          </a:p>
          <a:p>
            <a:r>
              <a:rPr lang="fr-FR" sz="1200" dirty="0" err="1"/>
              <a:t>They</a:t>
            </a:r>
            <a:r>
              <a:rPr lang="fr-FR" sz="1200" dirty="0"/>
              <a:t> </a:t>
            </a:r>
            <a:r>
              <a:rPr lang="fr-FR" sz="1200" dirty="0" err="1"/>
              <a:t>lead</a:t>
            </a:r>
            <a:r>
              <a:rPr lang="fr-FR" sz="1200" dirty="0"/>
              <a:t> to:</a:t>
            </a:r>
          </a:p>
          <a:p>
            <a:pPr marL="450850" lvl="2" indent="-179388">
              <a:lnSpc>
                <a:spcPct val="90000"/>
              </a:lnSpc>
              <a:buFont typeface="Arial" pitchFamily="34" charset="0"/>
              <a:buChar char="•"/>
            </a:pPr>
            <a:r>
              <a:rPr lang="en-US" sz="1200" dirty="0"/>
              <a:t>wave troughs are better radar reflectors than crests at nadir</a:t>
            </a:r>
          </a:p>
          <a:p>
            <a:pPr marL="450850" lvl="2" indent="-179388">
              <a:lnSpc>
                <a:spcPct val="90000"/>
              </a:lnSpc>
              <a:buFont typeface="Arial" pitchFamily="34" charset="0"/>
              <a:buChar char="•"/>
            </a:pPr>
            <a:r>
              <a:rPr lang="en-US" sz="1200" b="1" dirty="0">
                <a:solidFill>
                  <a:srgbClr val="C00000"/>
                </a:solidFill>
              </a:rPr>
              <a:t>mean scattering level below mean sea level </a:t>
            </a:r>
            <a:r>
              <a:rPr lang="en-US" sz="1200" dirty="0"/>
              <a:t>(bias towards troughs)</a:t>
            </a:r>
          </a:p>
          <a:p>
            <a:endParaRPr lang="fr-FR" sz="1200" dirty="0"/>
          </a:p>
        </p:txBody>
      </p:sp>
      <p:sp>
        <p:nvSpPr>
          <p:cNvPr id="38" name="ZoneTexte 37"/>
          <p:cNvSpPr txBox="1"/>
          <p:nvPr/>
        </p:nvSpPr>
        <p:spPr>
          <a:xfrm>
            <a:off x="4067944" y="3251416"/>
            <a:ext cx="27153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Due to:</a:t>
            </a:r>
          </a:p>
          <a:p>
            <a:pPr marL="450850" lvl="1" indent="-179388">
              <a:buFont typeface="Arial" pitchFamily="34" charset="0"/>
              <a:buChar char="•"/>
            </a:pPr>
            <a:r>
              <a:rPr lang="fr-FR" sz="1200" b="1" dirty="0">
                <a:solidFill>
                  <a:srgbClr val="0070C0"/>
                </a:solidFill>
              </a:rPr>
              <a:t>Long </a:t>
            </a:r>
            <a:r>
              <a:rPr lang="fr-FR" sz="1200" b="1" dirty="0" err="1">
                <a:solidFill>
                  <a:srgbClr val="0070C0"/>
                </a:solidFill>
              </a:rPr>
              <a:t>waves</a:t>
            </a:r>
            <a:r>
              <a:rPr lang="fr-FR" sz="1200" b="1" dirty="0">
                <a:solidFill>
                  <a:srgbClr val="0070C0"/>
                </a:solidFill>
              </a:rPr>
              <a:t> </a:t>
            </a:r>
            <a:r>
              <a:rPr lang="fr-FR" sz="1200" b="1" dirty="0" err="1">
                <a:solidFill>
                  <a:srgbClr val="0070C0"/>
                </a:solidFill>
              </a:rPr>
              <a:t>height</a:t>
            </a:r>
            <a:r>
              <a:rPr lang="fr-FR" sz="1200" b="1" dirty="0">
                <a:solidFill>
                  <a:srgbClr val="0070C0"/>
                </a:solidFill>
              </a:rPr>
              <a:t> </a:t>
            </a:r>
            <a:r>
              <a:rPr lang="fr-FR" sz="1200" b="1" dirty="0" err="1">
                <a:solidFill>
                  <a:srgbClr val="0070C0"/>
                </a:solidFill>
              </a:rPr>
              <a:t>third</a:t>
            </a:r>
            <a:r>
              <a:rPr lang="fr-FR" sz="1200" b="1" dirty="0">
                <a:solidFill>
                  <a:srgbClr val="0070C0"/>
                </a:solidFill>
              </a:rPr>
              <a:t> </a:t>
            </a:r>
            <a:r>
              <a:rPr lang="fr-FR" sz="1200" b="1" dirty="0" err="1">
                <a:solidFill>
                  <a:srgbClr val="0070C0"/>
                </a:solidFill>
              </a:rPr>
              <a:t>order</a:t>
            </a:r>
            <a:r>
              <a:rPr lang="fr-FR" sz="1200" b="1" dirty="0">
                <a:solidFill>
                  <a:srgbClr val="0070C0"/>
                </a:solidFill>
              </a:rPr>
              <a:t> moment</a:t>
            </a:r>
          </a:p>
          <a:p>
            <a:pPr marL="0" lvl="1"/>
            <a:r>
              <a:rPr lang="fr-FR" sz="1200" dirty="0" err="1"/>
              <a:t>They</a:t>
            </a:r>
            <a:r>
              <a:rPr lang="fr-FR" sz="1200" dirty="0"/>
              <a:t> </a:t>
            </a:r>
            <a:r>
              <a:rPr lang="fr-FR" sz="1200" dirty="0" err="1"/>
              <a:t>lead</a:t>
            </a:r>
            <a:r>
              <a:rPr lang="fr-FR" sz="1200" dirty="0"/>
              <a:t> to:</a:t>
            </a:r>
          </a:p>
          <a:p>
            <a:pPr marL="450850" lvl="1" indent="-179388">
              <a:buFont typeface="Arial" pitchFamily="34" charset="0"/>
              <a:buChar char="•"/>
            </a:pPr>
            <a:r>
              <a:rPr lang="en-US" sz="1200" b="1" dirty="0">
                <a:solidFill>
                  <a:srgbClr val="0070C0"/>
                </a:solidFill>
              </a:rPr>
              <a:t>median scattering level below mean scattering level </a:t>
            </a:r>
            <a:r>
              <a:rPr lang="en-US" sz="1200" dirty="0"/>
              <a:t>(bias towards troughs again)</a:t>
            </a:r>
            <a:endParaRPr lang="fr-FR" sz="1200" dirty="0"/>
          </a:p>
        </p:txBody>
      </p:sp>
      <p:sp>
        <p:nvSpPr>
          <p:cNvPr id="41" name="ZoneTexte 40"/>
          <p:cNvSpPr txBox="1"/>
          <p:nvPr/>
        </p:nvSpPr>
        <p:spPr>
          <a:xfrm>
            <a:off x="7020272" y="3251416"/>
            <a:ext cx="21237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Due to:</a:t>
            </a:r>
          </a:p>
          <a:p>
            <a:pPr marL="450850" lvl="1" indent="-179388">
              <a:buFont typeface="Arial" pitchFamily="34" charset="0"/>
              <a:buChar char="•"/>
            </a:pPr>
            <a:r>
              <a:rPr lang="fr-FR" sz="1200" b="1" dirty="0" err="1">
                <a:solidFill>
                  <a:srgbClr val="7030A0"/>
                </a:solidFill>
              </a:rPr>
              <a:t>Any</a:t>
            </a:r>
            <a:r>
              <a:rPr lang="fr-FR" sz="1200" b="1" dirty="0">
                <a:solidFill>
                  <a:srgbClr val="7030A0"/>
                </a:solidFill>
              </a:rPr>
              <a:t> </a:t>
            </a:r>
            <a:r>
              <a:rPr lang="fr-FR" sz="1200" b="1" dirty="0" err="1">
                <a:solidFill>
                  <a:srgbClr val="7030A0"/>
                </a:solidFill>
              </a:rPr>
              <a:t>other</a:t>
            </a:r>
            <a:r>
              <a:rPr lang="fr-FR" sz="1200" b="1" dirty="0">
                <a:solidFill>
                  <a:srgbClr val="7030A0"/>
                </a:solidFill>
              </a:rPr>
              <a:t> </a:t>
            </a:r>
            <a:r>
              <a:rPr lang="fr-FR" sz="1200" b="1" dirty="0" err="1">
                <a:solidFill>
                  <a:srgbClr val="7030A0"/>
                </a:solidFill>
              </a:rPr>
              <a:t>bias</a:t>
            </a:r>
            <a:r>
              <a:rPr lang="fr-FR" sz="1200" b="1" dirty="0">
                <a:solidFill>
                  <a:srgbClr val="7030A0"/>
                </a:solidFill>
              </a:rPr>
              <a:t> not </a:t>
            </a:r>
            <a:r>
              <a:rPr lang="fr-FR" sz="1200" b="1" dirty="0" err="1">
                <a:solidFill>
                  <a:srgbClr val="7030A0"/>
                </a:solidFill>
              </a:rPr>
              <a:t>related</a:t>
            </a:r>
            <a:r>
              <a:rPr lang="fr-FR" sz="1200" b="1" dirty="0">
                <a:solidFill>
                  <a:srgbClr val="7030A0"/>
                </a:solidFill>
              </a:rPr>
              <a:t> </a:t>
            </a:r>
            <a:r>
              <a:rPr lang="fr-FR" sz="1200" b="1" dirty="0" err="1">
                <a:solidFill>
                  <a:srgbClr val="7030A0"/>
                </a:solidFill>
              </a:rPr>
              <a:t>directly</a:t>
            </a:r>
            <a:r>
              <a:rPr lang="fr-FR" sz="1200" b="1" dirty="0">
                <a:solidFill>
                  <a:srgbClr val="7030A0"/>
                </a:solidFill>
              </a:rPr>
              <a:t> to the surface but </a:t>
            </a:r>
            <a:r>
              <a:rPr lang="fr-FR" sz="1200" b="1" dirty="0" err="1">
                <a:solidFill>
                  <a:srgbClr val="7030A0"/>
                </a:solidFill>
              </a:rPr>
              <a:t>displaying</a:t>
            </a:r>
            <a:r>
              <a:rPr lang="fr-FR" sz="1200" b="1" dirty="0">
                <a:solidFill>
                  <a:srgbClr val="7030A0"/>
                </a:solidFill>
              </a:rPr>
              <a:t> </a:t>
            </a:r>
            <a:r>
              <a:rPr lang="fr-FR" sz="1200" b="1" dirty="0" err="1">
                <a:solidFill>
                  <a:srgbClr val="7030A0"/>
                </a:solidFill>
              </a:rPr>
              <a:t>geographical</a:t>
            </a:r>
            <a:r>
              <a:rPr lang="fr-FR" sz="1200" b="1" dirty="0">
                <a:solidFill>
                  <a:srgbClr val="7030A0"/>
                </a:solidFill>
              </a:rPr>
              <a:t> </a:t>
            </a:r>
            <a:r>
              <a:rPr lang="fr-FR" sz="1200" b="1" dirty="0" err="1">
                <a:solidFill>
                  <a:srgbClr val="7030A0"/>
                </a:solidFill>
              </a:rPr>
              <a:t>correlations</a:t>
            </a:r>
            <a:r>
              <a:rPr lang="fr-FR" sz="1200" b="1" dirty="0">
                <a:solidFill>
                  <a:srgbClr val="7030A0"/>
                </a:solidFill>
              </a:rPr>
              <a:t> </a:t>
            </a:r>
            <a:r>
              <a:rPr lang="fr-FR" sz="1200" b="1" dirty="0" err="1">
                <a:solidFill>
                  <a:srgbClr val="7030A0"/>
                </a:solidFill>
              </a:rPr>
              <a:t>with</a:t>
            </a:r>
            <a:r>
              <a:rPr lang="fr-FR" sz="1200" b="1" dirty="0">
                <a:solidFill>
                  <a:srgbClr val="7030A0"/>
                </a:solidFill>
              </a:rPr>
              <a:t> the </a:t>
            </a:r>
            <a:r>
              <a:rPr lang="fr-FR" sz="1200" b="1" dirty="0" err="1">
                <a:solidFill>
                  <a:srgbClr val="7030A0"/>
                </a:solidFill>
              </a:rPr>
              <a:t>sea</a:t>
            </a:r>
            <a:r>
              <a:rPr lang="fr-FR" sz="1200" b="1" dirty="0">
                <a:solidFill>
                  <a:srgbClr val="7030A0"/>
                </a:solidFill>
              </a:rPr>
              <a:t> state</a:t>
            </a:r>
            <a:r>
              <a:rPr lang="fr-FR" sz="1200" dirty="0"/>
              <a:t> </a:t>
            </a:r>
          </a:p>
          <a:p>
            <a:pPr marL="0" lvl="1"/>
            <a:r>
              <a:rPr lang="fr-FR" sz="1200" dirty="0" err="1"/>
              <a:t>They</a:t>
            </a:r>
            <a:r>
              <a:rPr lang="fr-FR" sz="1200" dirty="0"/>
              <a:t> </a:t>
            </a:r>
            <a:r>
              <a:rPr lang="fr-FR" sz="1200" dirty="0" err="1"/>
              <a:t>lead</a:t>
            </a:r>
            <a:r>
              <a:rPr lang="fr-FR" sz="1200" dirty="0"/>
              <a:t> to:</a:t>
            </a:r>
          </a:p>
          <a:p>
            <a:pPr marL="450850" lvl="1" indent="-179388">
              <a:buFont typeface="Arial" pitchFamily="34" charset="0"/>
              <a:buChar char="•"/>
            </a:pPr>
            <a:r>
              <a:rPr lang="en-US" sz="1200" b="1" dirty="0">
                <a:solidFill>
                  <a:srgbClr val="7030A0"/>
                </a:solidFill>
              </a:rPr>
              <a:t>Additional errors</a:t>
            </a:r>
            <a:endParaRPr lang="fr-FR" sz="1200" b="1" dirty="0">
              <a:solidFill>
                <a:srgbClr val="7030A0"/>
              </a:solidFill>
            </a:endParaRPr>
          </a:p>
        </p:txBody>
      </p:sp>
      <p:cxnSp>
        <p:nvCxnSpPr>
          <p:cNvPr id="43" name="Connecteur droit avec flèche 42"/>
          <p:cNvCxnSpPr/>
          <p:nvPr/>
        </p:nvCxnSpPr>
        <p:spPr>
          <a:xfrm flipV="1">
            <a:off x="1835696" y="2924944"/>
            <a:ext cx="720080" cy="576064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 flipV="1">
            <a:off x="4788024" y="2924944"/>
            <a:ext cx="504056" cy="504056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 flipH="1" flipV="1">
            <a:off x="7164288" y="2924944"/>
            <a:ext cx="864096" cy="504056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Espace réservé du numéro de diapositive 5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78D8AFF-5084-4CD7-8EDC-6705CA85487E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23825" y="260648"/>
            <a:ext cx="319991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/>
              <a:t>Theoretical evaluation</a:t>
            </a:r>
            <a:endParaRPr lang="fr-FR" sz="2400" b="1" i="1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49808" y="2708970"/>
          <a:ext cx="8420100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Équation" r:id="rId2" imgW="3924000" imgH="469800" progId="Equation.3">
                  <p:embed/>
                </p:oleObj>
              </mc:Choice>
              <mc:Fallback>
                <p:oleObj name="Équation" r:id="rId2" imgW="3924000" imgH="46980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808" y="2708970"/>
                        <a:ext cx="8420100" cy="1008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5342236" y="4537893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Long </a:t>
            </a:r>
            <a:r>
              <a:rPr lang="fr-FR" sz="1600" dirty="0" err="1"/>
              <a:t>waves</a:t>
            </a:r>
            <a:r>
              <a:rPr lang="fr-FR" sz="1600" dirty="0"/>
              <a:t> </a:t>
            </a:r>
            <a:r>
              <a:rPr lang="fr-FR" sz="1600" dirty="0" err="1"/>
              <a:t>heights</a:t>
            </a:r>
            <a:r>
              <a:rPr lang="fr-FR" sz="1600" dirty="0"/>
              <a:t> and </a:t>
            </a:r>
            <a:r>
              <a:rPr lang="fr-FR" sz="1600" dirty="0" err="1"/>
              <a:t>slopes</a:t>
            </a:r>
            <a:r>
              <a:rPr lang="fr-FR" sz="1600" dirty="0"/>
              <a:t> are </a:t>
            </a:r>
            <a:r>
              <a:rPr lang="fr-FR" sz="1600" dirty="0" err="1"/>
              <a:t>correlated</a:t>
            </a:r>
            <a:r>
              <a:rPr lang="fr-FR" sz="1600" dirty="0"/>
              <a:t> =&gt; Tilt Modulation </a:t>
            </a:r>
            <a:r>
              <a:rPr lang="fr-FR" sz="1600" dirty="0" err="1"/>
              <a:t>Bias</a:t>
            </a:r>
            <a:endParaRPr lang="fr-FR" sz="1600" dirty="0"/>
          </a:p>
        </p:txBody>
      </p:sp>
      <p:cxnSp>
        <p:nvCxnSpPr>
          <p:cNvPr id="8" name="Connecteur droit avec flèche 7"/>
          <p:cNvCxnSpPr>
            <a:stCxn id="7" idx="0"/>
          </p:cNvCxnSpPr>
          <p:nvPr/>
        </p:nvCxnSpPr>
        <p:spPr bwMode="auto">
          <a:xfrm flipH="1" flipV="1">
            <a:off x="6876256" y="3501008"/>
            <a:ext cx="266180" cy="1036885"/>
          </a:xfrm>
          <a:prstGeom prst="straightConnector1">
            <a:avLst/>
          </a:prstGeom>
          <a:solidFill>
            <a:srgbClr val="CCEC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9" name="Object 6"/>
          <p:cNvGraphicFramePr>
            <a:graphicFrameLocks noChangeAspect="1"/>
          </p:cNvGraphicFramePr>
          <p:nvPr/>
        </p:nvGraphicFramePr>
        <p:xfrm>
          <a:off x="5004048" y="5152678"/>
          <a:ext cx="3938588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Équation" r:id="rId4" imgW="2171520" imgH="241200" progId="Equation.3">
                  <p:embed/>
                </p:oleObj>
              </mc:Choice>
              <mc:Fallback>
                <p:oleObj name="Équation" r:id="rId4" imgW="2171520" imgH="241200" progId="Equation.3">
                  <p:embed/>
                  <p:pic>
                    <p:nvPicPr>
                      <p:cNvPr id="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4048" y="5152678"/>
                        <a:ext cx="3938588" cy="4365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467544" y="4509120"/>
            <a:ext cx="2470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Symbol" pitchFamily="18" charset="2"/>
              </a:rPr>
              <a:t>s</a:t>
            </a:r>
            <a:r>
              <a:rPr lang="fr-FR" sz="1600" dirty="0"/>
              <a:t>0 </a:t>
            </a:r>
            <a:r>
              <a:rPr lang="fr-FR" sz="1600" dirty="0" err="1"/>
              <a:t>depends</a:t>
            </a:r>
            <a:r>
              <a:rPr lang="fr-FR" sz="1600" dirty="0"/>
              <a:t> on </a:t>
            </a:r>
            <a:r>
              <a:rPr lang="fr-FR" sz="1600" dirty="0">
                <a:latin typeface="Symbol" pitchFamily="18" charset="2"/>
              </a:rPr>
              <a:t>x </a:t>
            </a:r>
            <a:r>
              <a:rPr lang="fr-FR" sz="1600" dirty="0"/>
              <a:t>=&gt; </a:t>
            </a:r>
            <a:r>
              <a:rPr lang="fr-FR" sz="1600" dirty="0" err="1"/>
              <a:t>Hydrodynamic</a:t>
            </a:r>
            <a:r>
              <a:rPr lang="fr-FR" sz="1600" dirty="0"/>
              <a:t> modulation </a:t>
            </a:r>
          </a:p>
        </p:txBody>
      </p:sp>
      <p:cxnSp>
        <p:nvCxnSpPr>
          <p:cNvPr id="11" name="Connecteur droit avec flèche 10"/>
          <p:cNvCxnSpPr/>
          <p:nvPr/>
        </p:nvCxnSpPr>
        <p:spPr bwMode="auto">
          <a:xfrm flipV="1">
            <a:off x="1979712" y="3429000"/>
            <a:ext cx="1440160" cy="1152128"/>
          </a:xfrm>
          <a:prstGeom prst="straightConnector1">
            <a:avLst/>
          </a:prstGeom>
          <a:solidFill>
            <a:srgbClr val="CCEC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ZoneTexte 11"/>
          <p:cNvSpPr txBox="1"/>
          <p:nvPr/>
        </p:nvSpPr>
        <p:spPr>
          <a:xfrm>
            <a:off x="2339752" y="5445224"/>
            <a:ext cx="2326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/>
              <a:t>Higher</a:t>
            </a:r>
            <a:r>
              <a:rPr lang="fr-FR" sz="1600" dirty="0"/>
              <a:t> </a:t>
            </a:r>
            <a:r>
              <a:rPr lang="fr-FR" sz="1600" dirty="0" err="1"/>
              <a:t>order</a:t>
            </a:r>
            <a:r>
              <a:rPr lang="fr-FR" sz="1600" dirty="0"/>
              <a:t> moment on </a:t>
            </a:r>
            <a:r>
              <a:rPr lang="fr-FR" sz="1600" dirty="0">
                <a:latin typeface="Symbol" pitchFamily="18" charset="2"/>
              </a:rPr>
              <a:t>x</a:t>
            </a:r>
            <a:r>
              <a:rPr lang="fr-FR" sz="1600" dirty="0"/>
              <a:t> </a:t>
            </a:r>
            <a:r>
              <a:rPr lang="fr-FR" sz="1600" dirty="0" err="1"/>
              <a:t>ditribution</a:t>
            </a:r>
            <a:r>
              <a:rPr lang="fr-FR" sz="1600" dirty="0"/>
              <a:t> =&gt; </a:t>
            </a:r>
            <a:r>
              <a:rPr lang="fr-FR" sz="1600" dirty="0" err="1"/>
              <a:t>Skewness</a:t>
            </a:r>
            <a:r>
              <a:rPr lang="fr-FR" sz="1600" dirty="0"/>
              <a:t> </a:t>
            </a:r>
            <a:r>
              <a:rPr lang="fr-FR" sz="1600" dirty="0" err="1"/>
              <a:t>Bias</a:t>
            </a:r>
            <a:endParaRPr lang="fr-FR" dirty="0"/>
          </a:p>
        </p:txBody>
      </p:sp>
      <p:cxnSp>
        <p:nvCxnSpPr>
          <p:cNvPr id="13" name="Connecteur droit avec flèche 12"/>
          <p:cNvCxnSpPr>
            <a:stCxn id="12" idx="0"/>
          </p:cNvCxnSpPr>
          <p:nvPr/>
        </p:nvCxnSpPr>
        <p:spPr bwMode="auto">
          <a:xfrm flipV="1">
            <a:off x="3502806" y="3501008"/>
            <a:ext cx="2797386" cy="1944216"/>
          </a:xfrm>
          <a:prstGeom prst="straightConnector1">
            <a:avLst/>
          </a:prstGeom>
          <a:solidFill>
            <a:srgbClr val="CCEC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14" name="Objet 13"/>
          <p:cNvGraphicFramePr>
            <a:graphicFrameLocks noChangeAspect="1"/>
          </p:cNvGraphicFramePr>
          <p:nvPr/>
        </p:nvGraphicFramePr>
        <p:xfrm>
          <a:off x="3491880" y="1484784"/>
          <a:ext cx="1728192" cy="7834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Équation" r:id="rId6" imgW="952200" imgH="431640" progId="Equation.3">
                  <p:embed/>
                </p:oleObj>
              </mc:Choice>
              <mc:Fallback>
                <p:oleObj name="Équation" r:id="rId6" imgW="952200" imgH="431640" progId="Equation.3">
                  <p:embed/>
                  <p:pic>
                    <p:nvPicPr>
                      <p:cNvPr id="14" name="Obje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1880" y="1484784"/>
                        <a:ext cx="1728192" cy="78344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107504" y="2298358"/>
            <a:ext cx="9433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/>
              <a:t>Using</a:t>
            </a:r>
            <a:r>
              <a:rPr lang="fr-FR" sz="1600" dirty="0"/>
              <a:t> a </a:t>
            </a:r>
            <a:r>
              <a:rPr lang="fr-FR" sz="1600" dirty="0" err="1"/>
              <a:t>two</a:t>
            </a:r>
            <a:r>
              <a:rPr lang="fr-FR" sz="1600" dirty="0"/>
              <a:t>-</a:t>
            </a:r>
            <a:r>
              <a:rPr lang="fr-FR" sz="1600" dirty="0" err="1"/>
              <a:t>scale</a:t>
            </a:r>
            <a:r>
              <a:rPr lang="fr-FR" sz="1600" dirty="0"/>
              <a:t> </a:t>
            </a:r>
            <a:r>
              <a:rPr lang="fr-FR" sz="1600" dirty="0" err="1"/>
              <a:t>scheme</a:t>
            </a:r>
            <a:r>
              <a:rPr lang="fr-FR" sz="1600" dirty="0"/>
              <a:t>, the </a:t>
            </a:r>
            <a:r>
              <a:rPr lang="fr-FR" sz="1600" dirty="0" err="1"/>
              <a:t>mean</a:t>
            </a:r>
            <a:r>
              <a:rPr lang="fr-FR" sz="1600" dirty="0"/>
              <a:t> </a:t>
            </a:r>
            <a:r>
              <a:rPr lang="fr-FR" sz="1600" dirty="0" err="1"/>
              <a:t>backscatter</a:t>
            </a:r>
            <a:r>
              <a:rPr lang="fr-FR" sz="1600" dirty="0"/>
              <a:t> </a:t>
            </a:r>
            <a:r>
              <a:rPr lang="fr-FR" sz="1600" dirty="0" err="1"/>
              <a:t>can</a:t>
            </a:r>
            <a:r>
              <a:rPr lang="fr-FR" sz="1600" dirty="0"/>
              <a:t> </a:t>
            </a:r>
            <a:r>
              <a:rPr lang="fr-FR" sz="1600" dirty="0" err="1"/>
              <a:t>be</a:t>
            </a:r>
            <a:r>
              <a:rPr lang="fr-FR" sz="1600" dirty="0"/>
              <a:t> </a:t>
            </a:r>
            <a:r>
              <a:rPr lang="fr-FR" sz="1600" dirty="0" err="1"/>
              <a:t>expressed</a:t>
            </a:r>
            <a:r>
              <a:rPr lang="fr-FR" sz="1600" dirty="0"/>
              <a:t> as: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7504" y="1052736"/>
            <a:ext cx="95770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/>
              <a:t>The SSB </a:t>
            </a:r>
            <a:r>
              <a:rPr lang="fr-FR" sz="1600" dirty="0" err="1"/>
              <a:t>can</a:t>
            </a:r>
            <a:r>
              <a:rPr lang="fr-FR" sz="1600" dirty="0"/>
              <a:t> </a:t>
            </a:r>
            <a:r>
              <a:rPr lang="fr-FR" sz="1600" dirty="0" err="1"/>
              <a:t>be</a:t>
            </a:r>
            <a:r>
              <a:rPr lang="fr-FR" sz="1600" dirty="0"/>
              <a:t> </a:t>
            </a:r>
            <a:r>
              <a:rPr lang="fr-FR" sz="1600" dirty="0" err="1"/>
              <a:t>then</a:t>
            </a:r>
            <a:r>
              <a:rPr lang="fr-FR" sz="1600" dirty="0"/>
              <a:t> </a:t>
            </a:r>
            <a:r>
              <a:rPr lang="fr-FR" sz="1600" dirty="0" err="1"/>
              <a:t>expressed</a:t>
            </a:r>
            <a:r>
              <a:rPr lang="fr-FR" sz="1600" dirty="0"/>
              <a:t> as the </a:t>
            </a:r>
            <a:r>
              <a:rPr lang="fr-FR" sz="1600" dirty="0" err="1"/>
              <a:t>mean</a:t>
            </a:r>
            <a:r>
              <a:rPr lang="fr-FR" sz="1600" dirty="0"/>
              <a:t> of the </a:t>
            </a:r>
            <a:r>
              <a:rPr lang="fr-FR" sz="1600" dirty="0" err="1"/>
              <a:t>sea</a:t>
            </a:r>
            <a:r>
              <a:rPr lang="fr-FR" sz="1600" dirty="0"/>
              <a:t> surface </a:t>
            </a:r>
            <a:r>
              <a:rPr lang="fr-FR" sz="1600" dirty="0" err="1"/>
              <a:t>heights</a:t>
            </a:r>
            <a:r>
              <a:rPr lang="fr-FR" sz="1600" dirty="0"/>
              <a:t> </a:t>
            </a:r>
            <a:r>
              <a:rPr lang="fr-FR" sz="1600" dirty="0" err="1"/>
              <a:t>ponderated</a:t>
            </a:r>
            <a:r>
              <a:rPr lang="fr-FR" sz="1600" dirty="0"/>
              <a:t> by sigma0.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Espace réservé du numéro de diapositive 5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78D8AFF-5084-4CD7-8EDC-6705CA85487E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251520" y="1124744"/>
            <a:ext cx="856895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271463"/>
            <a:endParaRPr lang="fr-FR" dirty="0"/>
          </a:p>
          <a:p>
            <a:pPr marL="271463" indent="-271463">
              <a:buFont typeface="Wingdings" pitchFamily="2" charset="2"/>
              <a:buChar char="v"/>
            </a:pPr>
            <a:r>
              <a:rPr lang="en-US" dirty="0">
                <a:latin typeface="Arial" pitchFamily="34" charset="0"/>
                <a:ea typeface="Times New Roman" pitchFamily="18" charset="0"/>
                <a:cs typeface="Arial" pitchFamily="34" charset="0"/>
              </a:rPr>
              <a:t>There is no </a:t>
            </a:r>
            <a:r>
              <a:rPr lang="en-US" sz="18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reliable theoretical model for SSB available for operational use despite numerous efforts because:</a:t>
            </a:r>
          </a:p>
          <a:p>
            <a:pPr marL="271463" indent="-271463"/>
            <a:endParaRPr lang="en-US" sz="800" dirty="0"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728663" lvl="1" indent="-271463">
              <a:buFont typeface="Arial" pitchFamily="34" charset="0"/>
              <a:buChar char="•"/>
            </a:pPr>
            <a:r>
              <a:rPr lang="en-US" dirty="0">
                <a:latin typeface="Arial" pitchFamily="34" charset="0"/>
                <a:ea typeface="Times New Roman" pitchFamily="18" charset="0"/>
                <a:cs typeface="Arial" pitchFamily="34" charset="0"/>
              </a:rPr>
              <a:t>such model depends on sea surface parameters not measured by altimeter (spectral peak period, spectral width parameter, peak amplitude, fetch, wave age, …) and unavailable from numerical wave model</a:t>
            </a:r>
          </a:p>
          <a:p>
            <a:pPr marL="728663" lvl="1" indent="-271463">
              <a:buFont typeface="Arial" pitchFamily="34" charset="0"/>
              <a:buChar char="•"/>
            </a:pPr>
            <a:endParaRPr lang="en-US" sz="800" dirty="0"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728663" lvl="1" indent="-271463">
              <a:buFont typeface="Arial" pitchFamily="34" charset="0"/>
              <a:buChar char="•"/>
            </a:pPr>
            <a:r>
              <a:rPr lang="en-US" dirty="0">
                <a:latin typeface="Arial" pitchFamily="34" charset="0"/>
                <a:ea typeface="Times New Roman" pitchFamily="18" charset="0"/>
                <a:cs typeface="Arial" pitchFamily="34" charset="0"/>
              </a:rPr>
              <a:t>such parameters </a:t>
            </a:r>
            <a:r>
              <a:rPr lang="en-US" dirty="0"/>
              <a:t>are required everywhere to </a:t>
            </a:r>
            <a:r>
              <a:rPr lang="fr-FR" dirty="0"/>
              <a:t>support point-by-point SSB correction</a:t>
            </a:r>
            <a:endParaRPr lang="en-US" dirty="0"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728663" lvl="1" indent="-271463">
              <a:buFont typeface="Arial" pitchFamily="34" charset="0"/>
              <a:buChar char="•"/>
            </a:pPr>
            <a:endParaRPr lang="en-US" sz="800" dirty="0"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728663" lvl="1" indent="-271463">
              <a:buFont typeface="Arial" pitchFamily="34" charset="0"/>
              <a:buChar char="•"/>
            </a:pPr>
            <a:r>
              <a:rPr lang="fr-FR" dirty="0" err="1"/>
              <a:t>there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insufficient</a:t>
            </a:r>
            <a:r>
              <a:rPr lang="fr-FR" dirty="0"/>
              <a:t> </a:t>
            </a:r>
            <a:r>
              <a:rPr lang="fr-FR" dirty="0" err="1"/>
              <a:t>observational</a:t>
            </a:r>
            <a:r>
              <a:rPr lang="fr-FR" dirty="0"/>
              <a:t> </a:t>
            </a:r>
            <a:r>
              <a:rPr lang="en-US" dirty="0"/>
              <a:t>information on the space and time characteristics of the non-linear sea surface at the wave scales that are involved in the sea state bias</a:t>
            </a:r>
          </a:p>
          <a:p>
            <a:pPr marL="271463" indent="-271463"/>
            <a:endParaRPr lang="fr-FR" dirty="0"/>
          </a:p>
          <a:p>
            <a:pPr marL="271463" indent="-271463">
              <a:buFont typeface="Wingdings" pitchFamily="2" charset="2"/>
              <a:buChar char="v"/>
            </a:pPr>
            <a:r>
              <a:rPr lang="fr-FR" dirty="0" err="1"/>
              <a:t>However</a:t>
            </a:r>
            <a:r>
              <a:rPr lang="fr-FR" dirty="0"/>
              <a:t>,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theoretical activities </a:t>
            </a:r>
            <a:r>
              <a:rPr lang="en-US" dirty="0">
                <a:latin typeface="Arial" pitchFamily="34" charset="0"/>
                <a:ea typeface="Times New Roman" pitchFamily="18" charset="0"/>
                <a:cs typeface="Arial" pitchFamily="34" charset="0"/>
              </a:rPr>
              <a:t>on SSB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using simulation tools are helpful to evaluate</a:t>
            </a:r>
            <a:r>
              <a:rPr kumimoji="0" lang="en-US" sz="1800" b="0" i="0" u="none" strike="noStrike" cap="none" normalizeH="0" dirty="0">
                <a:ln>
                  <a:noFill/>
                </a:ln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lang="en-US" sz="18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new instrument concepts such as for example: SAR Doppler and wide swath </a:t>
            </a:r>
            <a:r>
              <a:rPr lang="en-US" sz="1800" dirty="0" err="1">
                <a:latin typeface="Arial" pitchFamily="34" charset="0"/>
                <a:ea typeface="Times New Roman" pitchFamily="18" charset="0"/>
                <a:cs typeface="Arial" pitchFamily="34" charset="0"/>
              </a:rPr>
              <a:t>interferometric</a:t>
            </a:r>
            <a:r>
              <a:rPr lang="en-US" sz="18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 altimeters,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in terms of scientific requirements fulfillment from anticipated knowledge of the SSB behavior </a:t>
            </a:r>
            <a:endParaRPr lang="fr-FR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23825" y="260648"/>
            <a:ext cx="703429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/>
              <a:t>Limitations and </a:t>
            </a:r>
            <a:r>
              <a:rPr lang="en-US" sz="2400" dirty="0" err="1"/>
              <a:t>usefullness</a:t>
            </a:r>
            <a:r>
              <a:rPr lang="en-US" sz="2400" dirty="0"/>
              <a:t> of theoretical solutions</a:t>
            </a:r>
            <a:endParaRPr lang="fr-FR" sz="2400" b="1" i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Espace réservé du numéro de diapositive 5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78D8AFF-5084-4CD7-8EDC-6705CA85487E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0" y="56818"/>
            <a:ext cx="406794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/>
              <a:t>Simulations principles for SWOT (for example)</a:t>
            </a:r>
            <a:endParaRPr lang="fr-FR" sz="2000" b="1" i="1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3928" y="0"/>
            <a:ext cx="5220072" cy="36554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4099769"/>
            <a:ext cx="3632538" cy="2758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0032" y="3809867"/>
            <a:ext cx="3942172" cy="3048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ZoneTexte 9"/>
          <p:cNvSpPr txBox="1"/>
          <p:nvPr/>
        </p:nvSpPr>
        <p:spPr>
          <a:xfrm>
            <a:off x="6948264" y="4149080"/>
            <a:ext cx="183575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1400" b="1" dirty="0" err="1">
                <a:solidFill>
                  <a:srgbClr val="7030A0"/>
                </a:solidFill>
              </a:rPr>
              <a:t>Processing</a:t>
            </a:r>
            <a:r>
              <a:rPr lang="fr-FR" sz="1400" b="1" dirty="0">
                <a:solidFill>
                  <a:srgbClr val="7030A0"/>
                </a:solidFill>
              </a:rPr>
              <a:t> module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574495" y="3789040"/>
            <a:ext cx="184537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rgbClr val="0070C0"/>
                </a:solidFill>
              </a:rPr>
              <a:t>Instrument module</a:t>
            </a:r>
          </a:p>
        </p:txBody>
      </p:sp>
      <p:grpSp>
        <p:nvGrpSpPr>
          <p:cNvPr id="13" name="Groupe 12"/>
          <p:cNvGrpSpPr/>
          <p:nvPr/>
        </p:nvGrpSpPr>
        <p:grpSpPr>
          <a:xfrm>
            <a:off x="0" y="908720"/>
            <a:ext cx="3538914" cy="2684041"/>
            <a:chOff x="0" y="908720"/>
            <a:chExt cx="3538914" cy="2684041"/>
          </a:xfrm>
        </p:grpSpPr>
        <p:pic>
          <p:nvPicPr>
            <p:cNvPr id="15363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908720"/>
              <a:ext cx="3538914" cy="2664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ZoneTexte 11"/>
            <p:cNvSpPr txBox="1"/>
            <p:nvPr/>
          </p:nvSpPr>
          <p:spPr>
            <a:xfrm>
              <a:off x="1120640" y="3284984"/>
              <a:ext cx="15071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>
                  <a:solidFill>
                    <a:srgbClr val="C00000"/>
                  </a:solidFill>
                </a:rPr>
                <a:t>surface module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0" y="908720"/>
            <a:ext cx="3779912" cy="273630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539552" y="3789040"/>
            <a:ext cx="3779912" cy="306896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70C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860032" y="3789040"/>
            <a:ext cx="4032448" cy="306896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Espace réservé du numéro de diapositive 5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78D8AFF-5084-4CD7-8EDC-6705CA85487E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23825" y="260648"/>
            <a:ext cx="34050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/>
              <a:t>Empirical determination</a:t>
            </a:r>
            <a:endParaRPr lang="fr-FR" sz="2400" b="1" i="1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51520" y="1010340"/>
            <a:ext cx="8712968" cy="3893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73050" indent="-273050">
              <a:spcBef>
                <a:spcPts val="600"/>
              </a:spcBef>
              <a:buFont typeface="Wingdings" pitchFamily="2" charset="2"/>
              <a:buChar char="v"/>
            </a:pPr>
            <a:r>
              <a:rPr lang="fr-FR" sz="1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/>
              <a:t>Accurate SSB correction is critically important for ocean circulation: it may introduce systematic regional errors in Mean Sea Level linked to wind/wave climate</a:t>
            </a:r>
          </a:p>
          <a:p>
            <a:pPr marL="273050" indent="-273050">
              <a:spcBef>
                <a:spcPts val="600"/>
              </a:spcBef>
              <a:buFont typeface="Wingdings" pitchFamily="2" charset="2"/>
              <a:buChar char="v"/>
            </a:pPr>
            <a:endParaRPr lang="fr-FR" sz="1200" dirty="0">
              <a:latin typeface="Arial" pitchFamily="34" charset="0"/>
              <a:cs typeface="Arial" pitchFamily="34" charset="0"/>
            </a:endParaRPr>
          </a:p>
          <a:p>
            <a:pPr marL="273050" indent="-273050">
              <a:spcBef>
                <a:spcPts val="600"/>
              </a:spcBef>
              <a:buFont typeface="Wingdings" pitchFamily="2" charset="2"/>
              <a:buChar char="v"/>
            </a:pPr>
            <a:r>
              <a:rPr lang="fr-FR" sz="1800" dirty="0">
                <a:latin typeface="Arial" pitchFamily="34" charset="0"/>
                <a:cs typeface="Arial" pitchFamily="34" charset="0"/>
              </a:rPr>
              <a:t>To 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date, SSB operational correction models are developed using empirical relationships between </a:t>
            </a:r>
            <a:r>
              <a:rPr lang="en-US" dirty="0"/>
              <a:t>repeat pass altimeter sea surface height (SSH) measurement differences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, wind speed (U), and significant wave height (SWH) measurements</a:t>
            </a:r>
          </a:p>
          <a:p>
            <a:pPr marL="273050" indent="-273050">
              <a:spcBef>
                <a:spcPts val="600"/>
              </a:spcBef>
              <a:buFont typeface="Wingdings" pitchFamily="2" charset="2"/>
              <a:buChar char="v"/>
            </a:pP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273050" indent="-273050">
              <a:spcBef>
                <a:spcPts val="600"/>
              </a:spcBef>
              <a:buFont typeface="Wingdings" pitchFamily="2" charset="2"/>
              <a:buChar char="v"/>
            </a:pPr>
            <a:r>
              <a:rPr lang="en-US" dirty="0">
                <a:latin typeface="Arial" pitchFamily="34" charset="0"/>
                <a:cs typeface="Arial" pitchFamily="34" charset="0"/>
              </a:rPr>
              <a:t>Use of </a:t>
            </a:r>
            <a:r>
              <a:rPr lang="en-US" dirty="0"/>
              <a:t>time difference (3-10 days) of SSH uncorrected for SSB, SWH and U and a large dataset to cancel/average out all other effects and leave out the SSB residual (signal part correlated with SWH and U variations)</a:t>
            </a:r>
            <a:endParaRPr lang="fr-FR" dirty="0">
              <a:latin typeface="Arial" pitchFamily="34" charset="0"/>
              <a:cs typeface="Arial" pitchFamily="34" charset="0"/>
            </a:endParaRPr>
          </a:p>
          <a:p>
            <a:pPr marL="273050" indent="-273050">
              <a:spcBef>
                <a:spcPts val="600"/>
              </a:spcBef>
              <a:buFont typeface="Wingdings" pitchFamily="2" charset="2"/>
              <a:buChar char="v"/>
            </a:pPr>
            <a:endParaRPr lang="fr-FR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67544" y="4149080"/>
            <a:ext cx="8012062" cy="1944216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sz="2000" dirty="0"/>
          </a:p>
          <a:p>
            <a:endParaRPr lang="en-US" sz="2000" dirty="0"/>
          </a:p>
          <a:p>
            <a:pPr>
              <a:buNone/>
            </a:pPr>
            <a:r>
              <a:rPr lang="en-US" sz="2000" dirty="0">
                <a:sym typeface="Symbol" charset="2"/>
              </a:rPr>
              <a:t>   		</a:t>
            </a:r>
            <a:r>
              <a:rPr lang="en-US" sz="2000" dirty="0"/>
              <a:t>SSH (cm)  = </a:t>
            </a:r>
            <a:r>
              <a:rPr lang="en-US" sz="2000" dirty="0">
                <a:latin typeface="Symbol" pitchFamily="18" charset="2"/>
              </a:rPr>
              <a:t>D</a:t>
            </a:r>
            <a:r>
              <a:rPr lang="en-US" sz="2000" dirty="0"/>
              <a:t>SSB</a:t>
            </a:r>
            <a:r>
              <a:rPr lang="en-US" sz="2000" baseline="-25000" dirty="0"/>
              <a:t> </a:t>
            </a:r>
            <a:r>
              <a:rPr lang="en-US" sz="2000" dirty="0">
                <a:sym typeface="Symbol" charset="2"/>
              </a:rPr>
              <a:t>+     </a:t>
            </a:r>
            <a:r>
              <a:rPr lang="en-US" dirty="0">
                <a:sym typeface="Symbol" charset="2"/>
              </a:rPr>
              <a:t>→</a:t>
            </a:r>
            <a:r>
              <a:rPr lang="en-US" sz="2000" dirty="0">
                <a:sym typeface="Symbol" charset="2"/>
              </a:rPr>
              <a:t> SSB (</a:t>
            </a:r>
            <a:r>
              <a:rPr lang="en-US" sz="2000" b="1" dirty="0">
                <a:sym typeface="Symbol" charset="2"/>
              </a:rPr>
              <a:t>X</a:t>
            </a:r>
            <a:r>
              <a:rPr lang="en-US" sz="2000" dirty="0">
                <a:sym typeface="Symbol" charset="2"/>
              </a:rPr>
              <a:t>)   1-5% SWH</a:t>
            </a:r>
          </a:p>
          <a:p>
            <a:pPr>
              <a:buNone/>
            </a:pPr>
            <a:r>
              <a:rPr lang="en-US" sz="2000" dirty="0">
                <a:sym typeface="Symbol" charset="2"/>
              </a:rPr>
              <a:t>					          </a:t>
            </a:r>
            <a:r>
              <a:rPr lang="en-US" sz="2000" b="1" dirty="0">
                <a:sym typeface="Symbol" charset="2"/>
              </a:rPr>
              <a:t>X</a:t>
            </a:r>
            <a:r>
              <a:rPr lang="en-US" sz="2000" dirty="0">
                <a:sym typeface="Symbol" charset="2"/>
              </a:rPr>
              <a:t> = (SWH, U)</a:t>
            </a:r>
          </a:p>
          <a:p>
            <a:pPr>
              <a:lnSpc>
                <a:spcPct val="90000"/>
              </a:lnSpc>
              <a:buNone/>
            </a:pPr>
            <a:endParaRPr lang="en-US" sz="2000" dirty="0">
              <a:solidFill>
                <a:srgbClr val="003399"/>
              </a:solidFill>
            </a:endParaRPr>
          </a:p>
          <a:p>
            <a:endParaRPr lang="fr-FR" sz="2000" dirty="0"/>
          </a:p>
        </p:txBody>
      </p:sp>
      <p:grpSp>
        <p:nvGrpSpPr>
          <p:cNvPr id="9" name="Group 6"/>
          <p:cNvGrpSpPr>
            <a:grpSpLocks/>
          </p:cNvGrpSpPr>
          <p:nvPr/>
        </p:nvGrpSpPr>
        <p:grpSpPr bwMode="auto">
          <a:xfrm>
            <a:off x="3995936" y="4869160"/>
            <a:ext cx="533400" cy="576064"/>
            <a:chOff x="3936" y="1296"/>
            <a:chExt cx="336" cy="432"/>
          </a:xfrm>
        </p:grpSpPr>
        <p:sp>
          <p:nvSpPr>
            <p:cNvPr id="10" name="Line 7"/>
            <p:cNvSpPr>
              <a:spLocks noChangeShapeType="1"/>
            </p:cNvSpPr>
            <p:nvPr/>
          </p:nvSpPr>
          <p:spPr bwMode="auto">
            <a:xfrm flipV="1">
              <a:off x="3936" y="1440"/>
              <a:ext cx="14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" name="Text Box 8"/>
            <p:cNvSpPr txBox="1">
              <a:spLocks noChangeArrowheads="1"/>
            </p:cNvSpPr>
            <p:nvPr/>
          </p:nvSpPr>
          <p:spPr bwMode="auto">
            <a:xfrm>
              <a:off x="4080" y="1296"/>
              <a:ext cx="192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 dirty="0"/>
                <a:t>0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Espace réservé du numéro de diapositive 5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78D8AFF-5084-4CD7-8EDC-6705CA85487E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23825" y="260648"/>
            <a:ext cx="608852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400" dirty="0">
                <a:latin typeface="Helvetica" charset="0"/>
              </a:rPr>
              <a:t>Issues and error sources in solving for </a:t>
            </a:r>
            <a:r>
              <a:rPr lang="en-GB" sz="2400" dirty="0"/>
              <a:t>SSB</a:t>
            </a:r>
            <a:endParaRPr lang="fr-FR" sz="2400" b="1" i="1" dirty="0"/>
          </a:p>
        </p:txBody>
      </p:sp>
      <p:sp>
        <p:nvSpPr>
          <p:cNvPr id="6" name="Espace réservé du contenu 2"/>
          <p:cNvSpPr>
            <a:spLocks noGrp="1"/>
          </p:cNvSpPr>
          <p:nvPr>
            <p:ph idx="1"/>
          </p:nvPr>
        </p:nvSpPr>
        <p:spPr>
          <a:xfrm>
            <a:off x="376363" y="1124744"/>
            <a:ext cx="8372101" cy="4903093"/>
          </a:xfrm>
        </p:spPr>
        <p:txBody>
          <a:bodyPr/>
          <a:lstStyle/>
          <a:p>
            <a:pPr marL="361950" indent="-361950" defTabSz="1103313">
              <a:lnSpc>
                <a:spcPct val="80000"/>
              </a:lnSpc>
              <a:buFont typeface="Wingdings" pitchFamily="2" charset="2"/>
              <a:buChar char="v"/>
            </a:pPr>
            <a:r>
              <a:rPr lang="en-GB" sz="1600" dirty="0">
                <a:latin typeface="Helvetica" charset="0"/>
              </a:rPr>
              <a:t>Fitting </a:t>
            </a:r>
            <a:r>
              <a:rPr lang="en-GB" sz="1600" dirty="0">
                <a:latin typeface="+mn-lt"/>
              </a:rPr>
              <a:t>SSB</a:t>
            </a:r>
            <a:r>
              <a:rPr lang="en-GB" sz="1600" dirty="0">
                <a:latin typeface="Helvetica" charset="0"/>
              </a:rPr>
              <a:t> to SWH and U commonly</a:t>
            </a:r>
          </a:p>
          <a:p>
            <a:pPr marL="361950" indent="-361950" defTabSz="1103313">
              <a:lnSpc>
                <a:spcPct val="80000"/>
              </a:lnSpc>
              <a:buFont typeface="Wingdings" pitchFamily="2" charset="2"/>
              <a:buChar char="v"/>
            </a:pPr>
            <a:endParaRPr lang="en-GB" sz="800" dirty="0">
              <a:latin typeface="Helvetica" charset="0"/>
            </a:endParaRPr>
          </a:p>
          <a:p>
            <a:pPr marL="631825" lvl="2" indent="-231775" defTabSz="1103313">
              <a:lnSpc>
                <a:spcPct val="80000"/>
              </a:lnSpc>
              <a:buFont typeface="Arial" pitchFamily="34" charset="0"/>
              <a:buChar char="•"/>
            </a:pPr>
            <a:r>
              <a:rPr lang="en-GB" sz="1200" b="1" dirty="0">
                <a:latin typeface="Helvetica" charset="0"/>
              </a:rPr>
              <a:t>X</a:t>
            </a:r>
            <a:r>
              <a:rPr lang="en-GB" sz="1200" dirty="0">
                <a:latin typeface="Helvetica" charset="0"/>
              </a:rPr>
              <a:t> imposed by pragmatic choice / availability</a:t>
            </a:r>
          </a:p>
          <a:p>
            <a:pPr marL="631825" lvl="2" indent="-231775" defTabSz="1103313">
              <a:lnSpc>
                <a:spcPct val="80000"/>
              </a:lnSpc>
              <a:buFont typeface="Arial" pitchFamily="34" charset="0"/>
              <a:buChar char="•"/>
            </a:pPr>
            <a:r>
              <a:rPr lang="en-GB" sz="1200" dirty="0">
                <a:latin typeface="Helvetica" charset="0"/>
              </a:rPr>
              <a:t>Inherent dependence between range, SWH, U from </a:t>
            </a:r>
            <a:r>
              <a:rPr lang="en-GB" sz="1200" dirty="0" err="1">
                <a:latin typeface="Helvetica" charset="0"/>
              </a:rPr>
              <a:t>retracking</a:t>
            </a:r>
            <a:r>
              <a:rPr lang="en-GB" sz="1200" dirty="0">
                <a:latin typeface="Helvetica" charset="0"/>
              </a:rPr>
              <a:t> of waveforms</a:t>
            </a:r>
          </a:p>
          <a:p>
            <a:pPr marL="631825" lvl="2" indent="-231775" defTabSz="1103313">
              <a:lnSpc>
                <a:spcPct val="80000"/>
              </a:lnSpc>
              <a:buFont typeface="Arial" pitchFamily="34" charset="0"/>
              <a:buChar char="•"/>
            </a:pPr>
            <a:r>
              <a:rPr lang="en-GB" sz="1200" dirty="0">
                <a:latin typeface="Helvetica" charset="0"/>
              </a:rPr>
              <a:t>Stability and quality of input SWH and U are first-order issues</a:t>
            </a:r>
          </a:p>
          <a:p>
            <a:pPr marL="361950" lvl="1" indent="-361950" defTabSz="1103313">
              <a:lnSpc>
                <a:spcPct val="80000"/>
              </a:lnSpc>
              <a:buFont typeface="Wingdings" pitchFamily="2" charset="2"/>
              <a:buChar char="v"/>
            </a:pPr>
            <a:endParaRPr lang="en-GB" sz="1600" dirty="0">
              <a:latin typeface="Helvetica" charset="0"/>
            </a:endParaRPr>
          </a:p>
          <a:p>
            <a:pPr marL="361950" indent="-361950" defTabSz="1103313">
              <a:lnSpc>
                <a:spcPct val="80000"/>
              </a:lnSpc>
              <a:buFont typeface="Wingdings" pitchFamily="2" charset="2"/>
              <a:buChar char="v"/>
            </a:pPr>
            <a:r>
              <a:rPr lang="en-GB" sz="1600" dirty="0">
                <a:latin typeface="Helvetica" charset="0"/>
              </a:rPr>
              <a:t>Statistical methods for solving </a:t>
            </a:r>
            <a:r>
              <a:rPr lang="en-US" sz="1600" dirty="0">
                <a:latin typeface="+mn-lt"/>
                <a:sym typeface="Symbol" charset="2"/>
              </a:rPr>
              <a:t>SSB</a:t>
            </a:r>
          </a:p>
          <a:p>
            <a:pPr marL="361950" indent="-361950" defTabSz="1103313">
              <a:lnSpc>
                <a:spcPct val="80000"/>
              </a:lnSpc>
              <a:buFont typeface="Wingdings" pitchFamily="2" charset="2"/>
              <a:buChar char="v"/>
            </a:pPr>
            <a:endParaRPr lang="en-US" sz="800" dirty="0">
              <a:latin typeface="+mn-lt"/>
              <a:sym typeface="Symbol" charset="2"/>
            </a:endParaRPr>
          </a:p>
          <a:p>
            <a:pPr marL="631825" lvl="2" indent="-231775" defTabSz="1103313">
              <a:lnSpc>
                <a:spcPct val="80000"/>
              </a:lnSpc>
              <a:buFont typeface="Arial" pitchFamily="34" charset="0"/>
              <a:buChar char="•"/>
            </a:pPr>
            <a:r>
              <a:rPr lang="en-GB" sz="1200" dirty="0">
                <a:latin typeface="Helvetica" charset="0"/>
              </a:rPr>
              <a:t>Polynomials models (3 or 4 terms) – limitation to reproduce the dependences on </a:t>
            </a:r>
            <a:r>
              <a:rPr lang="en-GB" sz="1200" b="1" dirty="0">
                <a:latin typeface="Helvetica" charset="0"/>
              </a:rPr>
              <a:t>X</a:t>
            </a:r>
          </a:p>
          <a:p>
            <a:pPr marL="631825" lvl="2" indent="-231775" defTabSz="1103313">
              <a:lnSpc>
                <a:spcPct val="80000"/>
              </a:lnSpc>
              <a:buFont typeface="Arial" pitchFamily="34" charset="0"/>
              <a:buChar char="•"/>
            </a:pPr>
            <a:r>
              <a:rPr lang="en-GB" sz="1200" dirty="0">
                <a:latin typeface="Helvetica" charset="0"/>
              </a:rPr>
              <a:t>Non-parametric solutions  (NP: linear local kernel, </a:t>
            </a:r>
            <a:r>
              <a:rPr lang="en-GB" sz="1200" dirty="0" err="1">
                <a:latin typeface="Helvetica" charset="0"/>
              </a:rPr>
              <a:t>splines</a:t>
            </a:r>
            <a:r>
              <a:rPr lang="en-GB" sz="1200" dirty="0">
                <a:latin typeface="Helvetica" charset="0"/>
              </a:rPr>
              <a:t>)</a:t>
            </a:r>
          </a:p>
          <a:p>
            <a:pPr marL="361950" lvl="1" indent="-361950" defTabSz="1103313">
              <a:lnSpc>
                <a:spcPct val="80000"/>
              </a:lnSpc>
              <a:buFont typeface="Wingdings" pitchFamily="2" charset="2"/>
              <a:buChar char="v"/>
            </a:pPr>
            <a:endParaRPr lang="en-GB" sz="1600" dirty="0">
              <a:latin typeface="Helvetica" charset="0"/>
            </a:endParaRPr>
          </a:p>
          <a:p>
            <a:pPr marL="361950" indent="-361950" defTabSz="1103313">
              <a:lnSpc>
                <a:spcPct val="80000"/>
              </a:lnSpc>
              <a:buFont typeface="Wingdings" pitchFamily="2" charset="2"/>
              <a:buChar char="v"/>
            </a:pPr>
            <a:r>
              <a:rPr lang="en-GB" sz="1600" dirty="0">
                <a:latin typeface="Helvetica" charset="0"/>
              </a:rPr>
              <a:t>Geophysical error due to choice of </a:t>
            </a:r>
            <a:r>
              <a:rPr lang="en-GB" sz="1600" b="1" dirty="0">
                <a:latin typeface="Helvetica" charset="0"/>
              </a:rPr>
              <a:t>X</a:t>
            </a:r>
            <a:r>
              <a:rPr lang="en-GB" sz="1600" dirty="0">
                <a:latin typeface="Helvetica" charset="0"/>
              </a:rPr>
              <a:t> </a:t>
            </a:r>
          </a:p>
          <a:p>
            <a:pPr marL="361950" indent="-361950" defTabSz="1103313">
              <a:lnSpc>
                <a:spcPct val="80000"/>
              </a:lnSpc>
              <a:buFont typeface="Wingdings" pitchFamily="2" charset="2"/>
              <a:buChar char="v"/>
            </a:pPr>
            <a:endParaRPr lang="en-GB" sz="800" dirty="0">
              <a:latin typeface="Helvetica" charset="0"/>
            </a:endParaRPr>
          </a:p>
          <a:p>
            <a:pPr marL="631825" lvl="3" indent="-174625" defTabSz="1103313">
              <a:lnSpc>
                <a:spcPct val="80000"/>
              </a:lnSpc>
              <a:buFont typeface="Arial" pitchFamily="34" charset="0"/>
              <a:buChar char="•"/>
            </a:pPr>
            <a:r>
              <a:rPr lang="en-GB" sz="1200" dirty="0">
                <a:latin typeface="Helvetica" charset="0"/>
              </a:rPr>
              <a:t>wave age, long wave slope variance, mean period, swell height, ...</a:t>
            </a:r>
          </a:p>
          <a:p>
            <a:pPr marL="361950" indent="-361950">
              <a:buFont typeface="Wingdings" pitchFamily="2" charset="2"/>
              <a:buChar char="v"/>
            </a:pPr>
            <a:endParaRPr lang="fr-FR" sz="1600" dirty="0"/>
          </a:p>
          <a:p>
            <a:pPr marL="361950" indent="-361950" defTabSz="1103313">
              <a:lnSpc>
                <a:spcPct val="80000"/>
              </a:lnSpc>
              <a:buFont typeface="Wingdings" pitchFamily="2" charset="2"/>
              <a:buChar char="v"/>
            </a:pPr>
            <a:r>
              <a:rPr lang="en-GB" sz="1600" dirty="0">
                <a:latin typeface="Helvetica" charset="0"/>
              </a:rPr>
              <a:t>Does </a:t>
            </a:r>
            <a:r>
              <a:rPr lang="en-US" sz="1600" dirty="0">
                <a:sym typeface="Symbol" charset="2"/>
              </a:rPr>
              <a:t> </a:t>
            </a:r>
            <a:r>
              <a:rPr lang="en-US" sz="1600" dirty="0">
                <a:latin typeface="+mn-lt"/>
                <a:sym typeface="Symbol" charset="2"/>
              </a:rPr>
              <a:t>tend to 0?</a:t>
            </a:r>
          </a:p>
          <a:p>
            <a:pPr marL="361950" indent="-361950" defTabSz="1103313">
              <a:lnSpc>
                <a:spcPct val="80000"/>
              </a:lnSpc>
              <a:buFont typeface="Wingdings" pitchFamily="2" charset="2"/>
              <a:buChar char="v"/>
            </a:pPr>
            <a:endParaRPr lang="en-US" sz="800" dirty="0">
              <a:latin typeface="+mn-lt"/>
              <a:sym typeface="Symbol" charset="2"/>
            </a:endParaRPr>
          </a:p>
          <a:p>
            <a:pPr marL="631825" lvl="2" indent="-231775" defTabSz="1103313">
              <a:lnSpc>
                <a:spcPct val="80000"/>
              </a:lnSpc>
              <a:spcBef>
                <a:spcPts val="384"/>
              </a:spcBef>
              <a:buFont typeface="Arial" pitchFamily="34" charset="0"/>
              <a:buChar char="•"/>
            </a:pPr>
            <a:r>
              <a:rPr lang="en-GB" sz="1200" dirty="0">
                <a:latin typeface="+mn-lt"/>
                <a:sym typeface="Symbol" charset="2"/>
              </a:rPr>
              <a:t>this error term holds correction terms such as orbits, HF </a:t>
            </a:r>
            <a:r>
              <a:rPr lang="en-GB" sz="1200" dirty="0" err="1">
                <a:latin typeface="+mn-lt"/>
                <a:sym typeface="Symbol" charset="2"/>
              </a:rPr>
              <a:t>barotropic</a:t>
            </a:r>
            <a:r>
              <a:rPr lang="en-GB" sz="1200" dirty="0">
                <a:latin typeface="+mn-lt"/>
                <a:sym typeface="Symbol" charset="2"/>
              </a:rPr>
              <a:t>, ionosphere, tides, ...  </a:t>
            </a:r>
          </a:p>
          <a:p>
            <a:pPr marL="631825" lvl="2" indent="-231775" defTabSz="1103313">
              <a:lnSpc>
                <a:spcPct val="80000"/>
              </a:lnSpc>
              <a:spcBef>
                <a:spcPts val="384"/>
              </a:spcBef>
              <a:buFont typeface="Arial" pitchFamily="34" charset="0"/>
              <a:buChar char="•"/>
            </a:pPr>
            <a:r>
              <a:rPr lang="en-GB" sz="1200" dirty="0">
                <a:latin typeface="+mn-lt"/>
                <a:sym typeface="Symbol" charset="2"/>
              </a:rPr>
              <a:t>potentially geographically correlated errors with sea state</a:t>
            </a:r>
          </a:p>
          <a:p>
            <a:pPr marL="631825" lvl="2" indent="-231775" defTabSz="1103313">
              <a:lnSpc>
                <a:spcPct val="80000"/>
              </a:lnSpc>
              <a:spcBef>
                <a:spcPts val="384"/>
              </a:spcBef>
              <a:buFont typeface="Arial" pitchFamily="34" charset="0"/>
              <a:buChar char="•"/>
            </a:pPr>
            <a:r>
              <a:rPr lang="en-GB" sz="1200" dirty="0">
                <a:latin typeface="+mn-lt"/>
                <a:sym typeface="Symbol" charset="2"/>
              </a:rPr>
              <a:t>tested when new version available to check impact on SSB solution</a:t>
            </a:r>
          </a:p>
          <a:p>
            <a:pPr marL="361950" indent="-361950" defTabSz="1103313">
              <a:lnSpc>
                <a:spcPct val="80000"/>
              </a:lnSpc>
              <a:buFont typeface="Wingdings" pitchFamily="2" charset="2"/>
              <a:buChar char="v"/>
            </a:pPr>
            <a:endParaRPr lang="en-GB" sz="1600" dirty="0">
              <a:sym typeface="Symbol" charset="2"/>
            </a:endParaRPr>
          </a:p>
          <a:p>
            <a:pPr marL="361950" indent="-361950" defTabSz="1103313">
              <a:lnSpc>
                <a:spcPct val="80000"/>
              </a:lnSpc>
              <a:buFont typeface="Wingdings" pitchFamily="2" charset="2"/>
              <a:buChar char="v"/>
            </a:pPr>
            <a:r>
              <a:rPr lang="en-GB" sz="1600" dirty="0">
                <a:latin typeface="+mn-lt"/>
                <a:sym typeface="Symbol" charset="2"/>
              </a:rPr>
              <a:t>Lack of independent ground truth for error estimation and validation</a:t>
            </a:r>
          </a:p>
          <a:p>
            <a:pPr marL="631825" lvl="1" indent="-231775" defTabSz="1103313">
              <a:lnSpc>
                <a:spcPct val="80000"/>
              </a:lnSpc>
              <a:buFont typeface="Arial" pitchFamily="34" charset="0"/>
              <a:buChar char="•"/>
            </a:pPr>
            <a:endParaRPr lang="en-GB" sz="800" dirty="0">
              <a:latin typeface="+mn-lt"/>
              <a:sym typeface="Symbol" charset="2"/>
            </a:endParaRPr>
          </a:p>
          <a:p>
            <a:pPr marL="631825" lvl="1" indent="-231775" defTabSz="1103313">
              <a:lnSpc>
                <a:spcPct val="80000"/>
              </a:lnSpc>
              <a:buFont typeface="Arial" pitchFamily="34" charset="0"/>
              <a:buChar char="•"/>
            </a:pPr>
            <a:r>
              <a:rPr lang="en-GB" sz="1200" dirty="0">
                <a:latin typeface="+mn-lt"/>
                <a:sym typeface="Symbol" charset="2"/>
              </a:rPr>
              <a:t>performances evaluated in term of variance reduction </a:t>
            </a:r>
          </a:p>
          <a:p>
            <a:pPr marL="631825" lvl="1" indent="-231775" defTabSz="1103313">
              <a:lnSpc>
                <a:spcPct val="80000"/>
              </a:lnSpc>
              <a:buFont typeface="Arial" pitchFamily="34" charset="0"/>
              <a:buChar char="•"/>
            </a:pPr>
            <a:endParaRPr lang="en-GB" sz="1200" dirty="0">
              <a:latin typeface="+mn-lt"/>
              <a:sym typeface="Symbol" charset="2"/>
            </a:endParaRPr>
          </a:p>
          <a:p>
            <a:pPr marL="231775" indent="-231775" defTabSz="1103313">
              <a:lnSpc>
                <a:spcPct val="80000"/>
              </a:lnSpc>
              <a:buFont typeface="Wingdings" pitchFamily="2" charset="2"/>
              <a:buChar char="v"/>
            </a:pPr>
            <a:r>
              <a:rPr lang="en-GB" sz="1600" dirty="0">
                <a:latin typeface="+mn-lt"/>
                <a:sym typeface="Symbol" charset="2"/>
              </a:rPr>
              <a:t>  Some illustrations in next slides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Thème 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787</TotalTime>
  <Words>2014</Words>
  <Application>Microsoft Office PowerPoint</Application>
  <PresentationFormat>Affichage à l'écran (4:3)</PresentationFormat>
  <Paragraphs>280</Paragraphs>
  <Slides>21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2" baseType="lpstr">
      <vt:lpstr>1_Thème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Dual-frequency ionospheric correction  (another correction necessary for accurate Ku-band SSH)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Biancale</dc:creator>
  <cp:lastModifiedBy>Tran Ngan</cp:lastModifiedBy>
  <cp:revision>108</cp:revision>
  <dcterms:created xsi:type="dcterms:W3CDTF">2010-02-12T10:45:54Z</dcterms:created>
  <dcterms:modified xsi:type="dcterms:W3CDTF">2023-09-26T07:31:45Z</dcterms:modified>
</cp:coreProperties>
</file>